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sldIdLst>
    <p:sldId id="261" r:id="rId2"/>
    <p:sldId id="263" r:id="rId3"/>
    <p:sldId id="264" r:id="rId4"/>
    <p:sldId id="266" r:id="rId5"/>
    <p:sldId id="267" r:id="rId6"/>
    <p:sldId id="268" r:id="rId7"/>
    <p:sldId id="273" r:id="rId8"/>
    <p:sldId id="269" r:id="rId9"/>
    <p:sldId id="270" r:id="rId10"/>
    <p:sldId id="271" r:id="rId11"/>
    <p:sldId id="272" r:id="rId12"/>
  </p:sldIdLst>
  <p:sldSz cx="9144000" cy="6858000" type="screen4x3"/>
  <p:notesSz cx="6858000" cy="9144000"/>
  <p:defaultTextStyle>
    <a:defPPr>
      <a:defRPr lang="ro-R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FF0066"/>
    <a:srgbClr val="45BB6A"/>
    <a:srgbClr val="800080"/>
    <a:srgbClr val="FFFF66"/>
    <a:srgbClr val="3333CC"/>
    <a:srgbClr val="6666FF"/>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663" autoAdjust="0"/>
    <p:restoredTop sz="94660"/>
  </p:normalViewPr>
  <p:slideViewPr>
    <p:cSldViewPr>
      <p:cViewPr>
        <p:scale>
          <a:sx n="72" d="100"/>
          <a:sy n="72" d="100"/>
        </p:scale>
        <p:origin x="-107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14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623A615-BB09-45CC-BF0E-D8C399DE783F}" type="datetimeFigureOut">
              <a:rPr lang="en-US"/>
              <a:pPr>
                <a:defRPr/>
              </a:pPr>
              <a:t>3/15/2020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DD51E6D2-DA12-4A3C-929F-5DA21A33AC53}" type="slidenum">
              <a:rPr lang="en-US"/>
              <a:pPr>
                <a:defRPr/>
              </a:pPr>
              <a:t>‹#›</a:t>
            </a:fld>
            <a:endParaRPr lang="en-US"/>
          </a:p>
        </p:txBody>
      </p:sp>
    </p:spTree>
    <p:extLst>
      <p:ext uri="{BB962C8B-B14F-4D97-AF65-F5344CB8AC3E}">
        <p14:creationId xmlns:p14="http://schemas.microsoft.com/office/powerpoint/2010/main" xmlns="" val="2606037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650BD6A9-FFE5-477A-A86B-82BC9F55C137}" type="slidenum">
              <a:rPr lang="en-US" smtClean="0">
                <a:latin typeface="Arial" charset="0"/>
              </a:rPr>
              <a:pPr eaLnBrk="1" hangingPunct="1"/>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ED6D1014-741D-436F-A502-87601DE9E3E7}" type="slidenum">
              <a:rPr lang="en-US" smtClean="0">
                <a:latin typeface="Arial" charset="0"/>
              </a:rPr>
              <a:pPr eaLnBrk="1" hangingPunct="1"/>
              <a:t>10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5FF6C7ED-9C8D-4597-81FD-6F17D084EF99}" type="slidenum">
              <a:rPr lang="en-US" smtClean="0">
                <a:latin typeface="Arial" charset="0"/>
              </a:rPr>
              <a:pPr eaLnBrk="1" hangingPunct="1"/>
              <a:t>11</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D5805006-7800-4788-963C-18FE6DE67D4E}" type="slidenum">
              <a:rPr lang="en-US" smtClean="0">
                <a:latin typeface="Arial" charset="0"/>
              </a:rPr>
              <a:pPr eaLnBrk="1" hangingPunct="1"/>
              <a:t>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077503D7-D1C5-4661-B0D3-3F4C871D6CBB}" type="slidenum">
              <a:rPr lang="en-US" smtClean="0">
                <a:latin typeface="Arial" charset="0"/>
              </a:rPr>
              <a:pPr eaLnBrk="1" hangingPunct="1"/>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7F0B3739-C650-415F-856C-87140337CE3E}" type="slidenum">
              <a:rPr lang="en-US" smtClean="0">
                <a:latin typeface="Arial" charset="0"/>
              </a:rPr>
              <a:pPr eaLnBrk="1" hangingPunct="1"/>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C92DFB08-0844-42CC-A511-77F48ED13C8F}" type="slidenum">
              <a:rPr lang="en-US" smtClean="0">
                <a:latin typeface="Arial" charset="0"/>
              </a:rPr>
              <a:pPr eaLnBrk="1" hangingPunct="1"/>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4B12B909-3842-4568-B523-BA5F256E527F}" type="slidenum">
              <a:rPr lang="en-US" smtClean="0">
                <a:latin typeface="Arial" charset="0"/>
              </a:rPr>
              <a:pPr eaLnBrk="1" hangingPunct="1"/>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81FD7234-F2AB-44BE-8ABB-6B9852A87743}" type="slidenum">
              <a:rPr lang="en-US" smtClean="0">
                <a:latin typeface="Arial" charset="0"/>
              </a:rPr>
              <a:pPr eaLnBrk="1" hangingPunct="1"/>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94F894F5-2836-4084-9402-7DD7D39BEB13}" type="slidenum">
              <a:rPr lang="en-US" smtClean="0">
                <a:latin typeface="Arial" charset="0"/>
              </a:rPr>
              <a:pPr eaLnBrk="1" hangingPunct="1"/>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D7B5D2CB-3EC3-4C86-ABAB-968408041DF8}" type="slidenum">
              <a:rPr lang="en-US" smtClean="0">
                <a:latin typeface="Arial" charset="0"/>
              </a:rPr>
              <a:pPr eaLnBrk="1" hangingPunct="1"/>
              <a:t>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179388" y="981075"/>
            <a:ext cx="8785225" cy="5400675"/>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p>
        </p:txBody>
      </p:sp>
      <p:sp>
        <p:nvSpPr>
          <p:cNvPr id="5" name="AutoShape 5"/>
          <p:cNvSpPr>
            <a:spLocks noChangeArrowheads="1"/>
          </p:cNvSpPr>
          <p:nvPr/>
        </p:nvSpPr>
        <p:spPr bwMode="blackWhite">
          <a:xfrm>
            <a:off x="0" y="73025"/>
            <a:ext cx="8991600" cy="1123950"/>
          </a:xfrm>
          <a:custGeom>
            <a:avLst/>
            <a:gdLst>
              <a:gd name="T0" fmla="*/ 0 w 8000"/>
              <a:gd name="T1" fmla="*/ 0 h 1000"/>
              <a:gd name="T2" fmla="*/ 2147483647 w 8000"/>
              <a:gd name="T3" fmla="*/ 0 h 1000"/>
              <a:gd name="T4" fmla="*/ 2147483647 w 8000"/>
              <a:gd name="T5" fmla="*/ 2147483647 h 1000"/>
              <a:gd name="T6" fmla="*/ 2147483647 w 8000"/>
              <a:gd name="T7" fmla="*/ 2147483647 h 1000"/>
              <a:gd name="T8" fmla="*/ 0 w 8000"/>
              <a:gd name="T9" fmla="*/ 2147483647 h 1000"/>
              <a:gd name="T10" fmla="*/ 0 60000 65536"/>
              <a:gd name="T11" fmla="*/ 0 60000 65536"/>
              <a:gd name="T12" fmla="*/ 0 60000 65536"/>
              <a:gd name="T13" fmla="*/ 0 60000 65536"/>
              <a:gd name="T14" fmla="*/ 0 60000 65536"/>
              <a:gd name="T15" fmla="*/ 0 w 8000"/>
              <a:gd name="T16" fmla="*/ 0 h 1000"/>
              <a:gd name="T17" fmla="*/ 4000 w 8000"/>
              <a:gd name="T18" fmla="*/ 1000 h 1000"/>
            </a:gdLst>
            <a:ahLst/>
            <a:cxnLst>
              <a:cxn ang="T10">
                <a:pos x="T0" y="T1"/>
              </a:cxn>
              <a:cxn ang="T11">
                <a:pos x="T2" y="T3"/>
              </a:cxn>
              <a:cxn ang="T12">
                <a:pos x="T4" y="T5"/>
              </a:cxn>
              <a:cxn ang="T13">
                <a:pos x="T6" y="T7"/>
              </a:cxn>
              <a:cxn ang="T14">
                <a:pos x="T8" y="T9"/>
              </a:cxn>
            </a:cxnLst>
            <a:rect l="T15" t="T16" r="T17" b="T18"/>
            <a:pathLst>
              <a:path w="8000" h="1000">
                <a:moveTo>
                  <a:pt x="0" y="0"/>
                </a:moveTo>
                <a:lnTo>
                  <a:pt x="7499" y="0"/>
                </a:lnTo>
                <a:cubicBezTo>
                  <a:pt x="7776" y="0"/>
                  <a:pt x="8000" y="223"/>
                  <a:pt x="8000" y="500"/>
                </a:cubicBezTo>
                <a:cubicBezTo>
                  <a:pt x="8000" y="776"/>
                  <a:pt x="7776" y="999"/>
                  <a:pt x="7500" y="1000"/>
                </a:cubicBezTo>
                <a:lnTo>
                  <a:pt x="0" y="100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6" name="Line 6"/>
          <p:cNvSpPr>
            <a:spLocks noChangeShapeType="1"/>
          </p:cNvSpPr>
          <p:nvPr/>
        </p:nvSpPr>
        <p:spPr bwMode="auto">
          <a:xfrm>
            <a:off x="0" y="3028950"/>
            <a:ext cx="8305800" cy="0"/>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GB"/>
          </a:p>
        </p:txBody>
      </p:sp>
      <p:pic>
        <p:nvPicPr>
          <p:cNvPr id="7" name="Picture 14" descr="final_text.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98425"/>
            <a:ext cx="4284663"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7" name="Rectangle 7"/>
          <p:cNvSpPr>
            <a:spLocks noGrp="1" noChangeArrowheads="1"/>
          </p:cNvSpPr>
          <p:nvPr>
            <p:ph type="ctrTitle"/>
          </p:nvPr>
        </p:nvSpPr>
        <p:spPr>
          <a:xfrm>
            <a:off x="468313" y="1268413"/>
            <a:ext cx="8077200" cy="922337"/>
          </a:xfrm>
        </p:spPr>
        <p:txBody>
          <a:bodyPr/>
          <a:lstStyle>
            <a:lvl1pPr>
              <a:defRPr sz="4600"/>
            </a:lvl1pPr>
          </a:lstStyle>
          <a:p>
            <a:r>
              <a:rPr lang="ro-RO"/>
              <a:t>Click to edit Master title style</a:t>
            </a:r>
          </a:p>
        </p:txBody>
      </p:sp>
      <p:sp>
        <p:nvSpPr>
          <p:cNvPr id="5128" name="Rectangle 8"/>
          <p:cNvSpPr>
            <a:spLocks noGrp="1" noChangeArrowheads="1"/>
          </p:cNvSpPr>
          <p:nvPr>
            <p:ph type="subTitle" idx="1"/>
          </p:nvPr>
        </p:nvSpPr>
        <p:spPr>
          <a:xfrm>
            <a:off x="468313" y="2205038"/>
            <a:ext cx="8135937" cy="3744912"/>
          </a:xfrm>
        </p:spPr>
        <p:txBody>
          <a:bodyPr/>
          <a:lstStyle>
            <a:lvl1pPr marL="0" indent="0">
              <a:buFont typeface="Wingdings" pitchFamily="2" charset="2"/>
              <a:buNone/>
              <a:defRPr/>
            </a:lvl1pPr>
          </a:lstStyle>
          <a:p>
            <a:r>
              <a:rPr lang="ro-RO"/>
              <a:t>Click to edit Master subtitle style</a:t>
            </a:r>
          </a:p>
        </p:txBody>
      </p:sp>
      <p:sp>
        <p:nvSpPr>
          <p:cNvPr id="8"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ro-RO"/>
          </a:p>
        </p:txBody>
      </p:sp>
      <p:sp>
        <p:nvSpPr>
          <p:cNvPr id="9" name="Rectangle 10"/>
          <p:cNvSpPr>
            <a:spLocks noGrp="1" noChangeArrowheads="1"/>
          </p:cNvSpPr>
          <p:nvPr>
            <p:ph type="ftr" sz="quarter" idx="11"/>
          </p:nvPr>
        </p:nvSpPr>
        <p:spPr>
          <a:xfrm>
            <a:off x="3124200" y="6253163"/>
            <a:ext cx="2895600" cy="457200"/>
          </a:xfrm>
        </p:spPr>
        <p:txBody>
          <a:bodyPr/>
          <a:lstStyle>
            <a:lvl1pPr>
              <a:defRPr/>
            </a:lvl1pPr>
          </a:lstStyle>
          <a:p>
            <a:pPr>
              <a:defRPr/>
            </a:pPr>
            <a:r>
              <a:rPr lang="en-US"/>
              <a:t>Quality assurnce in ECVET mobility, Istanbul, 24-25 November 2013</a:t>
            </a:r>
            <a:endParaRPr lang="ro-RO"/>
          </a:p>
        </p:txBody>
      </p:sp>
      <p:sp>
        <p:nvSpPr>
          <p:cNvPr id="10"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7C97CBB2-5AFF-453F-9EFC-8ABCEA57829D}" type="slidenum">
              <a:rPr lang="ro-RO"/>
              <a:pPr>
                <a:defRPr/>
              </a:pPr>
              <a:t>‹#›</a:t>
            </a:fld>
            <a:endParaRPr lang="ro-RO"/>
          </a:p>
        </p:txBody>
      </p:sp>
    </p:spTree>
    <p:extLst>
      <p:ext uri="{BB962C8B-B14F-4D97-AF65-F5344CB8AC3E}">
        <p14:creationId xmlns:p14="http://schemas.microsoft.com/office/powerpoint/2010/main" xmlns="" val="4010295494"/>
      </p:ext>
    </p:extLst>
  </p:cSld>
  <p:clrMapOvr>
    <a:overrideClrMapping bg1="lt1" tx1="dk1" bg2="lt2" tx2="dk2" accent1="accent1" accent2="accent2" accent3="accent3" accent4="accent4" accent5="accent5" accent6="accent6" hlink="hlink" folHlink="folHlink"/>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ro-RO"/>
          </a:p>
        </p:txBody>
      </p:sp>
      <p:sp>
        <p:nvSpPr>
          <p:cNvPr id="5"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6" name="Rectangle 10"/>
          <p:cNvSpPr>
            <a:spLocks noGrp="1" noChangeArrowheads="1"/>
          </p:cNvSpPr>
          <p:nvPr>
            <p:ph type="sldNum" sz="quarter" idx="12"/>
          </p:nvPr>
        </p:nvSpPr>
        <p:spPr>
          <a:ln/>
        </p:spPr>
        <p:txBody>
          <a:bodyPr/>
          <a:lstStyle>
            <a:lvl1pPr>
              <a:defRPr/>
            </a:lvl1pPr>
          </a:lstStyle>
          <a:p>
            <a:pPr>
              <a:defRPr/>
            </a:pPr>
            <a:fld id="{034C3DE3-8CB5-49AC-A620-B98894331093}" type="slidenum">
              <a:rPr lang="ro-RO"/>
              <a:pPr>
                <a:defRPr/>
              </a:pPr>
              <a:t>‹#›</a:t>
            </a:fld>
            <a:endParaRPr lang="ro-RO"/>
          </a:p>
        </p:txBody>
      </p:sp>
    </p:spTree>
    <p:extLst>
      <p:ext uri="{BB962C8B-B14F-4D97-AF65-F5344CB8AC3E}">
        <p14:creationId xmlns:p14="http://schemas.microsoft.com/office/powerpoint/2010/main" xmlns="" val="2076772756"/>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341438"/>
            <a:ext cx="2003425" cy="4678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1341438"/>
            <a:ext cx="5859463"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ro-RO"/>
          </a:p>
        </p:txBody>
      </p:sp>
      <p:sp>
        <p:nvSpPr>
          <p:cNvPr id="5"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6" name="Rectangle 10"/>
          <p:cNvSpPr>
            <a:spLocks noGrp="1" noChangeArrowheads="1"/>
          </p:cNvSpPr>
          <p:nvPr>
            <p:ph type="sldNum" sz="quarter" idx="12"/>
          </p:nvPr>
        </p:nvSpPr>
        <p:spPr>
          <a:ln/>
        </p:spPr>
        <p:txBody>
          <a:bodyPr/>
          <a:lstStyle>
            <a:lvl1pPr>
              <a:defRPr/>
            </a:lvl1pPr>
          </a:lstStyle>
          <a:p>
            <a:pPr>
              <a:defRPr/>
            </a:pPr>
            <a:fld id="{B1E54D3E-2B2A-4A23-96E9-A5B371CA3C79}" type="slidenum">
              <a:rPr lang="ro-RO"/>
              <a:pPr>
                <a:defRPr/>
              </a:pPr>
              <a:t>‹#›</a:t>
            </a:fld>
            <a:endParaRPr lang="ro-RO"/>
          </a:p>
        </p:txBody>
      </p:sp>
    </p:spTree>
    <p:extLst>
      <p:ext uri="{BB962C8B-B14F-4D97-AF65-F5344CB8AC3E}">
        <p14:creationId xmlns:p14="http://schemas.microsoft.com/office/powerpoint/2010/main" xmlns="" val="752178616"/>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1341438"/>
            <a:ext cx="8015288"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565400"/>
            <a:ext cx="7924800" cy="34544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ro-RO"/>
          </a:p>
        </p:txBody>
      </p:sp>
      <p:sp>
        <p:nvSpPr>
          <p:cNvPr id="5"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6" name="Rectangle 10"/>
          <p:cNvSpPr>
            <a:spLocks noGrp="1" noChangeArrowheads="1"/>
          </p:cNvSpPr>
          <p:nvPr>
            <p:ph type="sldNum" sz="quarter" idx="12"/>
          </p:nvPr>
        </p:nvSpPr>
        <p:spPr>
          <a:ln/>
        </p:spPr>
        <p:txBody>
          <a:bodyPr/>
          <a:lstStyle>
            <a:lvl1pPr>
              <a:defRPr/>
            </a:lvl1pPr>
          </a:lstStyle>
          <a:p>
            <a:pPr>
              <a:defRPr/>
            </a:pPr>
            <a:fld id="{12E85865-7E14-4E57-8FF0-A4D6A790AA7D}" type="slidenum">
              <a:rPr lang="ro-RO"/>
              <a:pPr>
                <a:defRPr/>
              </a:pPr>
              <a:t>‹#›</a:t>
            </a:fld>
            <a:endParaRPr lang="ro-RO"/>
          </a:p>
        </p:txBody>
      </p:sp>
    </p:spTree>
    <p:extLst>
      <p:ext uri="{BB962C8B-B14F-4D97-AF65-F5344CB8AC3E}">
        <p14:creationId xmlns:p14="http://schemas.microsoft.com/office/powerpoint/2010/main" xmlns="" val="35180255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341438"/>
            <a:ext cx="8015288" cy="914400"/>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609600" y="2565400"/>
            <a:ext cx="3886200" cy="345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2565400"/>
            <a:ext cx="3886200" cy="345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8"/>
          <p:cNvSpPr>
            <a:spLocks noGrp="1" noChangeArrowheads="1"/>
          </p:cNvSpPr>
          <p:nvPr>
            <p:ph type="dt" sz="half" idx="10"/>
          </p:nvPr>
        </p:nvSpPr>
        <p:spPr>
          <a:ln/>
        </p:spPr>
        <p:txBody>
          <a:bodyPr/>
          <a:lstStyle>
            <a:lvl1pPr>
              <a:defRPr/>
            </a:lvl1pPr>
          </a:lstStyle>
          <a:p>
            <a:pPr>
              <a:defRPr/>
            </a:pPr>
            <a:endParaRPr lang="ro-RO"/>
          </a:p>
        </p:txBody>
      </p:sp>
      <p:sp>
        <p:nvSpPr>
          <p:cNvPr id="6"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7" name="Rectangle 10"/>
          <p:cNvSpPr>
            <a:spLocks noGrp="1" noChangeArrowheads="1"/>
          </p:cNvSpPr>
          <p:nvPr>
            <p:ph type="sldNum" sz="quarter" idx="12"/>
          </p:nvPr>
        </p:nvSpPr>
        <p:spPr>
          <a:ln/>
        </p:spPr>
        <p:txBody>
          <a:bodyPr/>
          <a:lstStyle>
            <a:lvl1pPr>
              <a:defRPr/>
            </a:lvl1pPr>
          </a:lstStyle>
          <a:p>
            <a:pPr>
              <a:defRPr/>
            </a:pPr>
            <a:fld id="{C1A8D315-E187-4A68-86D3-27432B5EB57A}" type="slidenum">
              <a:rPr lang="ro-RO"/>
              <a:pPr>
                <a:defRPr/>
              </a:pPr>
              <a:t>‹#›</a:t>
            </a:fld>
            <a:endParaRPr lang="ro-RO"/>
          </a:p>
        </p:txBody>
      </p:sp>
    </p:spTree>
    <p:extLst>
      <p:ext uri="{BB962C8B-B14F-4D97-AF65-F5344CB8AC3E}">
        <p14:creationId xmlns:p14="http://schemas.microsoft.com/office/powerpoint/2010/main" xmlns="" val="2493916623"/>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341438"/>
            <a:ext cx="8015288" cy="914400"/>
          </a:xfrm>
        </p:spPr>
        <p:txBody>
          <a:bodyPr/>
          <a:lstStyle/>
          <a:p>
            <a:r>
              <a:rPr lang="en-US" smtClean="0"/>
              <a:t>Click to edit Master title style</a:t>
            </a:r>
            <a:endParaRPr lang="ro-RO"/>
          </a:p>
        </p:txBody>
      </p:sp>
      <p:sp>
        <p:nvSpPr>
          <p:cNvPr id="3" name="Content Placeholder 2"/>
          <p:cNvSpPr>
            <a:spLocks noGrp="1"/>
          </p:cNvSpPr>
          <p:nvPr>
            <p:ph sz="half" idx="1"/>
          </p:nvPr>
        </p:nvSpPr>
        <p:spPr>
          <a:xfrm>
            <a:off x="609600" y="2565400"/>
            <a:ext cx="3886200" cy="345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4648200" y="2565400"/>
            <a:ext cx="3886200" cy="165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Content Placeholder 4"/>
          <p:cNvSpPr>
            <a:spLocks noGrp="1"/>
          </p:cNvSpPr>
          <p:nvPr>
            <p:ph sz="quarter" idx="3"/>
          </p:nvPr>
        </p:nvSpPr>
        <p:spPr>
          <a:xfrm>
            <a:off x="4648200" y="4368800"/>
            <a:ext cx="3886200" cy="165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Rectangle 8"/>
          <p:cNvSpPr>
            <a:spLocks noGrp="1" noChangeArrowheads="1"/>
          </p:cNvSpPr>
          <p:nvPr>
            <p:ph type="dt" sz="half" idx="10"/>
          </p:nvPr>
        </p:nvSpPr>
        <p:spPr>
          <a:ln/>
        </p:spPr>
        <p:txBody>
          <a:bodyPr/>
          <a:lstStyle>
            <a:lvl1pPr>
              <a:defRPr/>
            </a:lvl1pPr>
          </a:lstStyle>
          <a:p>
            <a:pPr>
              <a:defRPr/>
            </a:pPr>
            <a:endParaRPr lang="ro-RO"/>
          </a:p>
        </p:txBody>
      </p:sp>
      <p:sp>
        <p:nvSpPr>
          <p:cNvPr id="7"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8" name="Rectangle 10"/>
          <p:cNvSpPr>
            <a:spLocks noGrp="1" noChangeArrowheads="1"/>
          </p:cNvSpPr>
          <p:nvPr>
            <p:ph type="sldNum" sz="quarter" idx="12"/>
          </p:nvPr>
        </p:nvSpPr>
        <p:spPr>
          <a:ln/>
        </p:spPr>
        <p:txBody>
          <a:bodyPr/>
          <a:lstStyle>
            <a:lvl1pPr>
              <a:defRPr/>
            </a:lvl1pPr>
          </a:lstStyle>
          <a:p>
            <a:pPr>
              <a:defRPr/>
            </a:pPr>
            <a:fld id="{25924321-35B4-4E99-9788-F41AEA854451}" type="slidenum">
              <a:rPr lang="ro-RO"/>
              <a:pPr>
                <a:defRPr/>
              </a:pPr>
              <a:t>‹#›</a:t>
            </a:fld>
            <a:endParaRPr lang="ro-RO"/>
          </a:p>
        </p:txBody>
      </p:sp>
    </p:spTree>
    <p:extLst>
      <p:ext uri="{BB962C8B-B14F-4D97-AF65-F5344CB8AC3E}">
        <p14:creationId xmlns:p14="http://schemas.microsoft.com/office/powerpoint/2010/main" xmlns="" val="2314075816"/>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ro-RO"/>
          </a:p>
        </p:txBody>
      </p:sp>
      <p:sp>
        <p:nvSpPr>
          <p:cNvPr id="5"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6" name="Rectangle 10"/>
          <p:cNvSpPr>
            <a:spLocks noGrp="1" noChangeArrowheads="1"/>
          </p:cNvSpPr>
          <p:nvPr>
            <p:ph type="sldNum" sz="quarter" idx="12"/>
          </p:nvPr>
        </p:nvSpPr>
        <p:spPr>
          <a:ln/>
        </p:spPr>
        <p:txBody>
          <a:bodyPr/>
          <a:lstStyle>
            <a:lvl1pPr>
              <a:defRPr/>
            </a:lvl1pPr>
          </a:lstStyle>
          <a:p>
            <a:pPr>
              <a:defRPr/>
            </a:pPr>
            <a:fld id="{827CFE0E-4E5D-40EE-BB68-1F97695DF246}" type="slidenum">
              <a:rPr lang="ro-RO"/>
              <a:pPr>
                <a:defRPr/>
              </a:pPr>
              <a:t>‹#›</a:t>
            </a:fld>
            <a:endParaRPr lang="ro-RO"/>
          </a:p>
        </p:txBody>
      </p:sp>
    </p:spTree>
    <p:extLst>
      <p:ext uri="{BB962C8B-B14F-4D97-AF65-F5344CB8AC3E}">
        <p14:creationId xmlns:p14="http://schemas.microsoft.com/office/powerpoint/2010/main" xmlns="" val="1540611928"/>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ro-RO"/>
          </a:p>
        </p:txBody>
      </p:sp>
      <p:sp>
        <p:nvSpPr>
          <p:cNvPr id="5"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6" name="Rectangle 10"/>
          <p:cNvSpPr>
            <a:spLocks noGrp="1" noChangeArrowheads="1"/>
          </p:cNvSpPr>
          <p:nvPr>
            <p:ph type="sldNum" sz="quarter" idx="12"/>
          </p:nvPr>
        </p:nvSpPr>
        <p:spPr>
          <a:ln/>
        </p:spPr>
        <p:txBody>
          <a:bodyPr/>
          <a:lstStyle>
            <a:lvl1pPr>
              <a:defRPr/>
            </a:lvl1pPr>
          </a:lstStyle>
          <a:p>
            <a:pPr>
              <a:defRPr/>
            </a:pPr>
            <a:fld id="{D488E05A-55F0-4591-9E4F-999084B50BA0}" type="slidenum">
              <a:rPr lang="ro-RO"/>
              <a:pPr>
                <a:defRPr/>
              </a:pPr>
              <a:t>‹#›</a:t>
            </a:fld>
            <a:endParaRPr lang="ro-RO"/>
          </a:p>
        </p:txBody>
      </p:sp>
    </p:spTree>
    <p:extLst>
      <p:ext uri="{BB962C8B-B14F-4D97-AF65-F5344CB8AC3E}">
        <p14:creationId xmlns:p14="http://schemas.microsoft.com/office/powerpoint/2010/main" xmlns="" val="865900338"/>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565400"/>
            <a:ext cx="3886200"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65400"/>
            <a:ext cx="3886200"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ro-RO"/>
          </a:p>
        </p:txBody>
      </p:sp>
      <p:sp>
        <p:nvSpPr>
          <p:cNvPr id="6"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7" name="Rectangle 10"/>
          <p:cNvSpPr>
            <a:spLocks noGrp="1" noChangeArrowheads="1"/>
          </p:cNvSpPr>
          <p:nvPr>
            <p:ph type="sldNum" sz="quarter" idx="12"/>
          </p:nvPr>
        </p:nvSpPr>
        <p:spPr>
          <a:ln/>
        </p:spPr>
        <p:txBody>
          <a:bodyPr/>
          <a:lstStyle>
            <a:lvl1pPr>
              <a:defRPr/>
            </a:lvl1pPr>
          </a:lstStyle>
          <a:p>
            <a:pPr>
              <a:defRPr/>
            </a:pPr>
            <a:fld id="{00284CBF-4365-4E0F-9466-E22913416F6A}" type="slidenum">
              <a:rPr lang="ro-RO"/>
              <a:pPr>
                <a:defRPr/>
              </a:pPr>
              <a:t>‹#›</a:t>
            </a:fld>
            <a:endParaRPr lang="ro-RO"/>
          </a:p>
        </p:txBody>
      </p:sp>
    </p:spTree>
    <p:extLst>
      <p:ext uri="{BB962C8B-B14F-4D97-AF65-F5344CB8AC3E}">
        <p14:creationId xmlns:p14="http://schemas.microsoft.com/office/powerpoint/2010/main" xmlns="" val="2784768085"/>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ro-RO"/>
          </a:p>
        </p:txBody>
      </p:sp>
      <p:sp>
        <p:nvSpPr>
          <p:cNvPr id="8"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9" name="Rectangle 10"/>
          <p:cNvSpPr>
            <a:spLocks noGrp="1" noChangeArrowheads="1"/>
          </p:cNvSpPr>
          <p:nvPr>
            <p:ph type="sldNum" sz="quarter" idx="12"/>
          </p:nvPr>
        </p:nvSpPr>
        <p:spPr>
          <a:ln/>
        </p:spPr>
        <p:txBody>
          <a:bodyPr/>
          <a:lstStyle>
            <a:lvl1pPr>
              <a:defRPr/>
            </a:lvl1pPr>
          </a:lstStyle>
          <a:p>
            <a:pPr>
              <a:defRPr/>
            </a:pPr>
            <a:fld id="{BFBA9C6A-EA32-4200-82DB-3436CD21B8EE}" type="slidenum">
              <a:rPr lang="ro-RO"/>
              <a:pPr>
                <a:defRPr/>
              </a:pPr>
              <a:t>‹#›</a:t>
            </a:fld>
            <a:endParaRPr lang="ro-RO"/>
          </a:p>
        </p:txBody>
      </p:sp>
    </p:spTree>
    <p:extLst>
      <p:ext uri="{BB962C8B-B14F-4D97-AF65-F5344CB8AC3E}">
        <p14:creationId xmlns:p14="http://schemas.microsoft.com/office/powerpoint/2010/main" xmlns="" val="177775906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ro-RO"/>
          </a:p>
        </p:txBody>
      </p:sp>
      <p:sp>
        <p:nvSpPr>
          <p:cNvPr id="4"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5" name="Rectangle 10"/>
          <p:cNvSpPr>
            <a:spLocks noGrp="1" noChangeArrowheads="1"/>
          </p:cNvSpPr>
          <p:nvPr>
            <p:ph type="sldNum" sz="quarter" idx="12"/>
          </p:nvPr>
        </p:nvSpPr>
        <p:spPr>
          <a:ln/>
        </p:spPr>
        <p:txBody>
          <a:bodyPr/>
          <a:lstStyle>
            <a:lvl1pPr>
              <a:defRPr/>
            </a:lvl1pPr>
          </a:lstStyle>
          <a:p>
            <a:pPr>
              <a:defRPr/>
            </a:pPr>
            <a:fld id="{F14422EC-E795-48B9-AC8B-CA61212854EE}" type="slidenum">
              <a:rPr lang="ro-RO"/>
              <a:pPr>
                <a:defRPr/>
              </a:pPr>
              <a:t>‹#›</a:t>
            </a:fld>
            <a:endParaRPr lang="ro-RO"/>
          </a:p>
        </p:txBody>
      </p:sp>
    </p:spTree>
    <p:extLst>
      <p:ext uri="{BB962C8B-B14F-4D97-AF65-F5344CB8AC3E}">
        <p14:creationId xmlns:p14="http://schemas.microsoft.com/office/powerpoint/2010/main" xmlns="" val="319781851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ro-RO"/>
          </a:p>
        </p:txBody>
      </p:sp>
      <p:sp>
        <p:nvSpPr>
          <p:cNvPr id="3"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4" name="Rectangle 10"/>
          <p:cNvSpPr>
            <a:spLocks noGrp="1" noChangeArrowheads="1"/>
          </p:cNvSpPr>
          <p:nvPr>
            <p:ph type="sldNum" sz="quarter" idx="12"/>
          </p:nvPr>
        </p:nvSpPr>
        <p:spPr>
          <a:ln/>
        </p:spPr>
        <p:txBody>
          <a:bodyPr/>
          <a:lstStyle>
            <a:lvl1pPr>
              <a:defRPr/>
            </a:lvl1pPr>
          </a:lstStyle>
          <a:p>
            <a:pPr>
              <a:defRPr/>
            </a:pPr>
            <a:fld id="{7164B3BF-DAAE-4C39-855D-695C031E03F6}" type="slidenum">
              <a:rPr lang="ro-RO"/>
              <a:pPr>
                <a:defRPr/>
              </a:pPr>
              <a:t>‹#›</a:t>
            </a:fld>
            <a:endParaRPr lang="ro-RO"/>
          </a:p>
        </p:txBody>
      </p:sp>
    </p:spTree>
    <p:extLst>
      <p:ext uri="{BB962C8B-B14F-4D97-AF65-F5344CB8AC3E}">
        <p14:creationId xmlns:p14="http://schemas.microsoft.com/office/powerpoint/2010/main" xmlns="" val="2913946000"/>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ro-RO"/>
          </a:p>
        </p:txBody>
      </p:sp>
      <p:sp>
        <p:nvSpPr>
          <p:cNvPr id="6"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7" name="Rectangle 10"/>
          <p:cNvSpPr>
            <a:spLocks noGrp="1" noChangeArrowheads="1"/>
          </p:cNvSpPr>
          <p:nvPr>
            <p:ph type="sldNum" sz="quarter" idx="12"/>
          </p:nvPr>
        </p:nvSpPr>
        <p:spPr>
          <a:ln/>
        </p:spPr>
        <p:txBody>
          <a:bodyPr/>
          <a:lstStyle>
            <a:lvl1pPr>
              <a:defRPr/>
            </a:lvl1pPr>
          </a:lstStyle>
          <a:p>
            <a:pPr>
              <a:defRPr/>
            </a:pPr>
            <a:fld id="{30685808-1214-4703-9BB0-2FA89DE55038}" type="slidenum">
              <a:rPr lang="ro-RO"/>
              <a:pPr>
                <a:defRPr/>
              </a:pPr>
              <a:t>‹#›</a:t>
            </a:fld>
            <a:endParaRPr lang="ro-RO"/>
          </a:p>
        </p:txBody>
      </p:sp>
    </p:spTree>
    <p:extLst>
      <p:ext uri="{BB962C8B-B14F-4D97-AF65-F5344CB8AC3E}">
        <p14:creationId xmlns:p14="http://schemas.microsoft.com/office/powerpoint/2010/main" xmlns="" val="773850893"/>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ro-RO"/>
          </a:p>
        </p:txBody>
      </p:sp>
      <p:sp>
        <p:nvSpPr>
          <p:cNvPr id="6" name="Rectangle 9"/>
          <p:cNvSpPr>
            <a:spLocks noGrp="1" noChangeArrowheads="1"/>
          </p:cNvSpPr>
          <p:nvPr>
            <p:ph type="ftr" sz="quarter" idx="11"/>
          </p:nvPr>
        </p:nvSpPr>
        <p:spPr>
          <a:ln/>
        </p:spPr>
        <p:txBody>
          <a:bodyPr/>
          <a:lstStyle>
            <a:lvl1pPr>
              <a:defRPr/>
            </a:lvl1pPr>
          </a:lstStyle>
          <a:p>
            <a:pPr>
              <a:defRPr/>
            </a:pPr>
            <a:r>
              <a:rPr lang="en-US"/>
              <a:t>Quality assurnce in ECVET mobility, Istanbul, 24-25 November 2013</a:t>
            </a:r>
            <a:endParaRPr lang="ro-RO"/>
          </a:p>
        </p:txBody>
      </p:sp>
      <p:sp>
        <p:nvSpPr>
          <p:cNvPr id="7" name="Rectangle 10"/>
          <p:cNvSpPr>
            <a:spLocks noGrp="1" noChangeArrowheads="1"/>
          </p:cNvSpPr>
          <p:nvPr>
            <p:ph type="sldNum" sz="quarter" idx="12"/>
          </p:nvPr>
        </p:nvSpPr>
        <p:spPr>
          <a:ln/>
        </p:spPr>
        <p:txBody>
          <a:bodyPr/>
          <a:lstStyle>
            <a:lvl1pPr>
              <a:defRPr/>
            </a:lvl1pPr>
          </a:lstStyle>
          <a:p>
            <a:pPr>
              <a:defRPr/>
            </a:pPr>
            <a:fld id="{FE581738-4811-4812-A1D5-880B6262436A}" type="slidenum">
              <a:rPr lang="ro-RO"/>
              <a:pPr>
                <a:defRPr/>
              </a:pPr>
              <a:t>‹#›</a:t>
            </a:fld>
            <a:endParaRPr lang="ro-RO"/>
          </a:p>
        </p:txBody>
      </p:sp>
    </p:spTree>
    <p:extLst>
      <p:ext uri="{BB962C8B-B14F-4D97-AF65-F5344CB8AC3E}">
        <p14:creationId xmlns:p14="http://schemas.microsoft.com/office/powerpoint/2010/main" xmlns="" val="143356001"/>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p>
          </p:txBody>
        </p:sp>
        <p:sp>
          <p:nvSpPr>
            <p:cNvPr id="1034" name="AutoShape 4"/>
            <p:cNvSpPr>
              <a:spLocks noChangeArrowheads="1"/>
            </p:cNvSpPr>
            <p:nvPr/>
          </p:nvSpPr>
          <p:spPr bwMode="blackWhite">
            <a:xfrm>
              <a:off x="0" y="96"/>
              <a:ext cx="5376" cy="768"/>
            </a:xfrm>
            <a:custGeom>
              <a:avLst/>
              <a:gdLst>
                <a:gd name="T0" fmla="*/ 0 w 7000"/>
                <a:gd name="T1" fmla="*/ 0 h 1000"/>
                <a:gd name="T2" fmla="*/ 2261 w 7000"/>
                <a:gd name="T3" fmla="*/ 0 h 1000"/>
                <a:gd name="T4" fmla="*/ 2435 w 7000"/>
                <a:gd name="T5" fmla="*/ 174 h 1000"/>
                <a:gd name="T6" fmla="*/ 2262 w 7000"/>
                <a:gd name="T7" fmla="*/ 348 h 1000"/>
                <a:gd name="T8" fmla="*/ 0 w 7000"/>
                <a:gd name="T9" fmla="*/ 348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035"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1027" name="Rectangle 6"/>
          <p:cNvSpPr>
            <a:spLocks noGrp="1" noChangeArrowheads="1"/>
          </p:cNvSpPr>
          <p:nvPr>
            <p:ph type="title"/>
          </p:nvPr>
        </p:nvSpPr>
        <p:spPr bwMode="auto">
          <a:xfrm>
            <a:off x="539750" y="1341438"/>
            <a:ext cx="801528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smtClean="0"/>
              <a:t>Click to edit Master title style</a:t>
            </a:r>
          </a:p>
        </p:txBody>
      </p:sp>
      <p:sp>
        <p:nvSpPr>
          <p:cNvPr id="1028" name="Rectangle 7"/>
          <p:cNvSpPr>
            <a:spLocks noGrp="1" noChangeArrowheads="1"/>
          </p:cNvSpPr>
          <p:nvPr>
            <p:ph type="body" idx="1"/>
          </p:nvPr>
        </p:nvSpPr>
        <p:spPr bwMode="auto">
          <a:xfrm>
            <a:off x="609600" y="2565400"/>
            <a:ext cx="79248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smtClean="0"/>
              <a:t>Click to edit Master text styles</a:t>
            </a:r>
          </a:p>
          <a:p>
            <a:pPr lvl="1"/>
            <a:r>
              <a:rPr lang="ro-RO" smtClean="0"/>
              <a:t>Second level</a:t>
            </a:r>
          </a:p>
          <a:p>
            <a:pPr lvl="2"/>
            <a:r>
              <a:rPr lang="ro-RO" smtClean="0"/>
              <a:t>Third level</a:t>
            </a:r>
          </a:p>
          <a:p>
            <a:pPr lvl="3"/>
            <a:r>
              <a:rPr lang="ro-RO" smtClean="0"/>
              <a:t>Fourth level</a:t>
            </a:r>
          </a:p>
          <a:p>
            <a:pPr lvl="4"/>
            <a:r>
              <a:rPr lang="ro-RO"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ro-RO"/>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r>
              <a:rPr lang="en-US"/>
              <a:t>Quality assurnce in ECVET mobility, Istanbul, 24-25 November 2013</a:t>
            </a:r>
            <a:endParaRPr lang="ro-RO"/>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1FEA36D8-B831-46EB-AD15-A3B79C27EEA2}" type="slidenum">
              <a:rPr lang="ro-RO"/>
              <a:pPr>
                <a:defRPr/>
              </a:pPr>
              <a:t>‹#›</a:t>
            </a:fld>
            <a:endParaRPr lang="ro-RO"/>
          </a:p>
        </p:txBody>
      </p:sp>
      <p:pic>
        <p:nvPicPr>
          <p:cNvPr id="1032" name="Picture 6" descr="final_text.jpg"/>
          <p:cNvPicPr>
            <a:picLocks noChangeAspect="1"/>
          </p:cNvPicPr>
          <p:nvPr userDrawn="1"/>
        </p:nvPicPr>
        <p:blipFill>
          <a:blip r:embed="rId16">
            <a:extLst>
              <a:ext uri="{28A0092B-C50C-407E-A947-70E740481C1C}">
                <a14:useLocalDpi xmlns:a14="http://schemas.microsoft.com/office/drawing/2010/main" xmlns="" val="0"/>
              </a:ext>
            </a:extLst>
          </a:blip>
          <a:srcRect/>
          <a:stretch>
            <a:fillRect/>
          </a:stretch>
        </p:blipFill>
        <p:spPr bwMode="auto">
          <a:xfrm>
            <a:off x="0" y="98425"/>
            <a:ext cx="4067175"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transition>
    <p:wipe/>
  </p:transition>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3075"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307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7" name="Dreptunghi 2"/>
          <p:cNvSpPr>
            <a:spLocks noChangeArrowheads="1"/>
          </p:cNvSpPr>
          <p:nvPr/>
        </p:nvSpPr>
        <p:spPr bwMode="auto">
          <a:xfrm>
            <a:off x="684213" y="1747838"/>
            <a:ext cx="756126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2400" b="1">
                <a:solidFill>
                  <a:srgbClr val="002060"/>
                </a:solidFill>
              </a:rPr>
              <a:t>Dezvoltarea profesionala a inspectorilor scolari privind abordarea transdisciplinara a predarii, invatarii si evaluarii respectiv asigurarea calitatii in VET</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73381" y="3419876"/>
            <a:ext cx="2954803" cy="2385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13315"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1331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7" name="Dreptunghi 1"/>
          <p:cNvSpPr>
            <a:spLocks noChangeArrowheads="1"/>
          </p:cNvSpPr>
          <p:nvPr/>
        </p:nvSpPr>
        <p:spPr bwMode="auto">
          <a:xfrm>
            <a:off x="900113" y="2551113"/>
            <a:ext cx="7056437"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b="1"/>
              <a:t>Postmobilitate:</a:t>
            </a:r>
          </a:p>
          <a:p>
            <a:pPr algn="just"/>
            <a:endParaRPr lang="en-US"/>
          </a:p>
          <a:p>
            <a:pPr algn="just"/>
            <a:r>
              <a:rPr lang="en-US"/>
              <a:t>- </a:t>
            </a:r>
            <a:r>
              <a:rPr lang="ro-RO"/>
              <a:t>completarea rapoartelor individuale </a:t>
            </a:r>
            <a:r>
              <a:rPr lang="ro-RO" b="1"/>
              <a:t>Mobility Tool</a:t>
            </a:r>
            <a:r>
              <a:rPr lang="ro-RO"/>
              <a:t>, în termen de 10 zile de la întoarcerea din flux</a:t>
            </a:r>
            <a:r>
              <a:rPr lang="en-US"/>
              <a:t> (nu se mai pot reface!!)</a:t>
            </a:r>
            <a:endParaRPr lang="en-GB"/>
          </a:p>
          <a:p>
            <a:pPr algn="just"/>
            <a:endParaRPr lang="en-US"/>
          </a:p>
          <a:p>
            <a:pPr algn="just"/>
            <a:r>
              <a:rPr lang="en-US"/>
              <a:t>-</a:t>
            </a:r>
            <a:r>
              <a:rPr lang="ro-RO"/>
              <a:t>elaborarea materialelor de diseminare ale proiectului: mape, articole, pliante, afişe, în termen de 30 de zile de la întoarcerea din flux</a:t>
            </a:r>
            <a:endParaRPr lang="en-GB"/>
          </a:p>
        </p:txBody>
      </p:sp>
      <p:pic>
        <p:nvPicPr>
          <p:cNvPr id="13318"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3429000"/>
            <a:ext cx="2047875"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14339"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1434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reptunghi 2"/>
          <p:cNvSpPr/>
          <p:nvPr/>
        </p:nvSpPr>
        <p:spPr>
          <a:xfrm>
            <a:off x="468313" y="2997200"/>
            <a:ext cx="8135937" cy="1076325"/>
          </a:xfrm>
          <a:prstGeom prst="rect">
            <a:avLst/>
          </a:prstGeom>
        </p:spPr>
        <p:txBody>
          <a:bodyPr>
            <a:spAutoFit/>
          </a:bodyPr>
          <a:lstStyle/>
          <a:p>
            <a:pPr>
              <a:defRPr/>
            </a:pPr>
            <a:endParaRPr lang="en-US" sz="2400" b="1" dirty="0">
              <a:solidFill>
                <a:srgbClr val="002060"/>
              </a:solidFill>
            </a:endParaRPr>
          </a:p>
          <a:p>
            <a:pPr>
              <a:defRPr/>
            </a:pPr>
            <a:r>
              <a:rPr lang="en-US" sz="4000" b="1" dirty="0" err="1">
                <a:solidFill>
                  <a:srgbClr val="002060"/>
                </a:solidFill>
                <a:effectLst>
                  <a:outerShdw blurRad="38100" dist="38100" dir="2700000" algn="tl">
                    <a:srgbClr val="000000">
                      <a:alpha val="43137"/>
                    </a:srgbClr>
                  </a:outerShdw>
                </a:effectLst>
              </a:rPr>
              <a:t>Schimbam</a:t>
            </a:r>
            <a:r>
              <a:rPr lang="en-US" sz="4000" b="1" dirty="0">
                <a:solidFill>
                  <a:srgbClr val="002060"/>
                </a:solidFill>
                <a:effectLst>
                  <a:outerShdw blurRad="38100" dist="38100" dir="2700000" algn="tl">
                    <a:srgbClr val="000000">
                      <a:alpha val="43137"/>
                    </a:srgbClr>
                  </a:outerShdw>
                </a:effectLst>
              </a:rPr>
              <a:t> Romania </a:t>
            </a:r>
            <a:r>
              <a:rPr lang="en-US" sz="4000" b="1" dirty="0" err="1">
                <a:solidFill>
                  <a:srgbClr val="002060"/>
                </a:solidFill>
                <a:effectLst>
                  <a:outerShdw blurRad="38100" dist="38100" dir="2700000" algn="tl">
                    <a:srgbClr val="000000">
                      <a:alpha val="43137"/>
                    </a:srgbClr>
                  </a:outerShdw>
                </a:effectLst>
              </a:rPr>
              <a:t>prin</a:t>
            </a:r>
            <a:r>
              <a:rPr lang="en-US" sz="4000" b="1" dirty="0">
                <a:solidFill>
                  <a:srgbClr val="002060"/>
                </a:solidFill>
                <a:effectLst>
                  <a:outerShdw blurRad="38100" dist="38100" dir="2700000" algn="tl">
                    <a:srgbClr val="000000">
                      <a:alpha val="43137"/>
                    </a:srgbClr>
                  </a:outerShdw>
                </a:effectLst>
              </a:rPr>
              <a:t> </a:t>
            </a:r>
            <a:r>
              <a:rPr lang="en-US" sz="4000" b="1" dirty="0" err="1">
                <a:solidFill>
                  <a:srgbClr val="002060"/>
                </a:solidFill>
                <a:effectLst>
                  <a:outerShdw blurRad="38100" dist="38100" dir="2700000" algn="tl">
                    <a:srgbClr val="000000">
                      <a:alpha val="43137"/>
                    </a:srgbClr>
                  </a:outerShdw>
                </a:effectLst>
              </a:rPr>
              <a:t>invatare</a:t>
            </a:r>
            <a:r>
              <a:rPr lang="en-US" sz="4000" b="1" dirty="0">
                <a:solidFill>
                  <a:srgbClr val="002060"/>
                </a:solidFill>
                <a:effectLst>
                  <a:outerShdw blurRad="38100" dist="38100" dir="2700000" algn="tl">
                    <a:srgbClr val="000000">
                      <a:alpha val="43137"/>
                    </a:srgbClr>
                  </a:outerShdw>
                </a:effectLst>
              </a:rPr>
              <a:t>!</a:t>
            </a: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4099"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410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reptunghi 2"/>
          <p:cNvSpPr/>
          <p:nvPr/>
        </p:nvSpPr>
        <p:spPr>
          <a:xfrm>
            <a:off x="611188" y="2041525"/>
            <a:ext cx="3044825" cy="3724275"/>
          </a:xfrm>
          <a:prstGeom prst="rect">
            <a:avLst/>
          </a:prstGeom>
        </p:spPr>
        <p:txBody>
          <a:bodyPr>
            <a:spAutoFit/>
          </a:bodyPr>
          <a:lstStyle/>
          <a:p>
            <a:pPr algn="l">
              <a:defRPr/>
            </a:pPr>
            <a:r>
              <a:rPr lang="ro-RO" sz="2000" b="1" dirty="0">
                <a:solidFill>
                  <a:srgbClr val="002060"/>
                </a:solidFill>
              </a:rPr>
              <a:t>Grup ţintă</a:t>
            </a:r>
            <a:endParaRPr lang="en-GB" sz="2000" dirty="0">
              <a:solidFill>
                <a:srgbClr val="002060"/>
              </a:solidFill>
            </a:endParaRPr>
          </a:p>
          <a:p>
            <a:pPr>
              <a:defRPr/>
            </a:pPr>
            <a:r>
              <a:rPr lang="ro-RO" dirty="0"/>
              <a:t> </a:t>
            </a:r>
            <a:endParaRPr lang="en-GB" dirty="0"/>
          </a:p>
          <a:p>
            <a:pPr>
              <a:defRPr/>
            </a:pPr>
            <a:r>
              <a:rPr lang="ro-RO" dirty="0"/>
              <a:t>▪ 26 de persoane, inspectori şcolari ai I.S.J. Iași distribuiţi în 2 fluxuri</a:t>
            </a:r>
            <a:r>
              <a:rPr lang="en-US" dirty="0"/>
              <a:t>:</a:t>
            </a:r>
          </a:p>
          <a:p>
            <a:pPr marL="285750" indent="-285750" algn="just">
              <a:buFontTx/>
              <a:buChar char="-"/>
              <a:defRPr/>
            </a:pPr>
            <a:r>
              <a:rPr lang="ro-RO" b="1" dirty="0"/>
              <a:t>14 participanți/flux1</a:t>
            </a:r>
            <a:r>
              <a:rPr lang="en-US" b="1" dirty="0"/>
              <a:t> (</a:t>
            </a:r>
            <a:r>
              <a:rPr lang="en-US" b="1" dirty="0" err="1"/>
              <a:t>Lisabona</a:t>
            </a:r>
            <a:r>
              <a:rPr lang="en-US" b="1" dirty="0"/>
              <a:t>)</a:t>
            </a:r>
            <a:r>
              <a:rPr lang="ro-RO" b="1" dirty="0"/>
              <a:t> </a:t>
            </a:r>
            <a:endParaRPr lang="en-US" b="1" dirty="0"/>
          </a:p>
          <a:p>
            <a:pPr marL="285750" indent="-285750" algn="just">
              <a:buFontTx/>
              <a:buChar char="-"/>
              <a:defRPr/>
            </a:pPr>
            <a:r>
              <a:rPr lang="ro-RO" dirty="0"/>
              <a:t> </a:t>
            </a:r>
            <a:r>
              <a:rPr lang="ro-RO" b="1" dirty="0"/>
              <a:t>12 participanți/flux2</a:t>
            </a:r>
            <a:r>
              <a:rPr lang="en-US" b="1" dirty="0"/>
              <a:t> (Leipzig)</a:t>
            </a:r>
            <a:r>
              <a:rPr lang="en-US" dirty="0"/>
              <a:t>- </a:t>
            </a:r>
            <a:r>
              <a:rPr lang="ro-RO" dirty="0"/>
              <a:t> în funcţie de activităţile pe care le gestionează în carul ISJ Iaşi, în acord cu fişa postului</a:t>
            </a:r>
            <a:r>
              <a:rPr lang="ro-RO" b="1" dirty="0"/>
              <a:t> </a:t>
            </a:r>
            <a:endParaRPr lang="en-GB" dirty="0"/>
          </a:p>
        </p:txBody>
      </p:sp>
      <p:pic>
        <p:nvPicPr>
          <p:cNvPr id="39937"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52084" y="1988840"/>
            <a:ext cx="4532362" cy="3638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512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el 1"/>
          <p:cNvGraphicFramePr>
            <a:graphicFrameLocks noGrp="1"/>
          </p:cNvGraphicFramePr>
          <p:nvPr>
            <p:extLst>
              <p:ext uri="{D42A27DB-BD31-4B8C-83A1-F6EECF244321}">
                <p14:modId xmlns:p14="http://schemas.microsoft.com/office/powerpoint/2010/main" xmlns="" val="1546848602"/>
              </p:ext>
            </p:extLst>
          </p:nvPr>
        </p:nvGraphicFramePr>
        <p:xfrm>
          <a:off x="568325" y="2027238"/>
          <a:ext cx="7924800" cy="1612365"/>
        </p:xfrm>
        <a:graphic>
          <a:graphicData uri="http://schemas.openxmlformats.org/drawingml/2006/table">
            <a:tbl>
              <a:tblPr firstRow="1" firstCol="1" bandRow="1">
                <a:tableStyleId>{5C22544A-7EE6-4342-B048-85BDC9FD1C3A}</a:tableStyleId>
              </a:tblPr>
              <a:tblGrid>
                <a:gridCol w="589723"/>
                <a:gridCol w="960678"/>
                <a:gridCol w="1697832"/>
                <a:gridCol w="3286279"/>
                <a:gridCol w="1390288"/>
              </a:tblGrid>
              <a:tr h="490704">
                <a:tc>
                  <a:txBody>
                    <a:bodyPr/>
                    <a:lstStyle/>
                    <a:p>
                      <a:pPr marL="0" marR="0" algn="ctr">
                        <a:lnSpc>
                          <a:spcPct val="115000"/>
                        </a:lnSpc>
                        <a:spcBef>
                          <a:spcPts val="0"/>
                        </a:spcBef>
                        <a:spcAft>
                          <a:spcPts val="0"/>
                        </a:spcAft>
                      </a:pPr>
                      <a:r>
                        <a:rPr lang="en-GB" sz="1400" dirty="0">
                          <a:solidFill>
                            <a:srgbClr val="002060"/>
                          </a:solidFill>
                          <a:effectLst/>
                        </a:rPr>
                        <a:t>Nr. </a:t>
                      </a:r>
                      <a:r>
                        <a:rPr lang="en-GB" sz="1400" dirty="0" err="1">
                          <a:solidFill>
                            <a:srgbClr val="002060"/>
                          </a:solidFill>
                          <a:effectLst/>
                        </a:rPr>
                        <a:t>crt</a:t>
                      </a:r>
                      <a:r>
                        <a:rPr lang="en-GB" sz="1400" dirty="0">
                          <a:solidFill>
                            <a:srgbClr val="002060"/>
                          </a:solidFill>
                          <a:effectLst/>
                        </a:rPr>
                        <a:t>.</a:t>
                      </a:r>
                      <a:endParaRPr lang="en-GB" sz="1400" dirty="0">
                        <a:solidFill>
                          <a:srgbClr val="00206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err="1">
                          <a:solidFill>
                            <a:srgbClr val="002060"/>
                          </a:solidFill>
                          <a:effectLst/>
                        </a:rPr>
                        <a:t>Fluxul</a:t>
                      </a:r>
                      <a:endParaRPr lang="en-GB" sz="1400" dirty="0">
                        <a:solidFill>
                          <a:srgbClr val="00206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dirty="0" err="1">
                          <a:solidFill>
                            <a:srgbClr val="002060"/>
                          </a:solidFill>
                          <a:effectLst/>
                        </a:rPr>
                        <a:t>Perioada</a:t>
                      </a:r>
                      <a:endParaRPr lang="en-GB" sz="1400" dirty="0">
                        <a:solidFill>
                          <a:srgbClr val="00206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a:solidFill>
                            <a:srgbClr val="002060"/>
                          </a:solidFill>
                          <a:effectLst/>
                        </a:rPr>
                        <a:t>Instituția gazdă</a:t>
                      </a:r>
                      <a:endParaRPr lang="en-GB" sz="1400">
                        <a:solidFill>
                          <a:srgbClr val="00206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400">
                          <a:solidFill>
                            <a:srgbClr val="002060"/>
                          </a:solidFill>
                          <a:effectLst/>
                        </a:rPr>
                        <a:t>Țara gazdă</a:t>
                      </a:r>
                      <a:endParaRPr lang="en-GB" sz="1400">
                        <a:solidFill>
                          <a:srgbClr val="002060"/>
                        </a:solidFill>
                        <a:effectLst/>
                        <a:latin typeface="Calibri"/>
                        <a:ea typeface="Calibri"/>
                        <a:cs typeface="Times New Roman"/>
                      </a:endParaRPr>
                    </a:p>
                  </a:txBody>
                  <a:tcPr marL="68580" marR="68580" marT="0" marB="0"/>
                </a:tc>
              </a:tr>
              <a:tr h="560805">
                <a:tc>
                  <a:txBody>
                    <a:bodyPr/>
                    <a:lstStyle/>
                    <a:p>
                      <a:pPr marL="0" marR="0" algn="ctr">
                        <a:lnSpc>
                          <a:spcPct val="115000"/>
                        </a:lnSpc>
                        <a:spcBef>
                          <a:spcPts val="0"/>
                        </a:spcBef>
                        <a:spcAft>
                          <a:spcPts val="0"/>
                        </a:spcAft>
                      </a:pPr>
                      <a:r>
                        <a:rPr lang="fr-FR" sz="1400">
                          <a:solidFill>
                            <a:srgbClr val="002060"/>
                          </a:solidFill>
                          <a:effectLst/>
                        </a:rPr>
                        <a:t>1</a:t>
                      </a:r>
                      <a:endParaRPr lang="en-GB" sz="1400">
                        <a:solidFill>
                          <a:srgbClr val="00206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fr-FR" sz="1600" b="1" dirty="0">
                          <a:solidFill>
                            <a:srgbClr val="002060"/>
                          </a:solidFill>
                          <a:effectLst/>
                        </a:rPr>
                        <a:t>Flux 1</a:t>
                      </a:r>
                      <a:endParaRPr lang="en-GB" sz="1600" b="1" dirty="0">
                        <a:solidFill>
                          <a:srgbClr val="00206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fr-FR" sz="1600" b="1" dirty="0" smtClean="0">
                          <a:solidFill>
                            <a:srgbClr val="002060"/>
                          </a:solidFill>
                          <a:effectLst/>
                        </a:rPr>
                        <a:t>23-29.04.2015</a:t>
                      </a:r>
                      <a:endParaRPr lang="en-GB" sz="1600" b="1" dirty="0">
                        <a:solidFill>
                          <a:srgbClr val="002060"/>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5602605" algn="l"/>
                        </a:tabLst>
                        <a:defRPr/>
                      </a:pPr>
                      <a:r>
                        <a:rPr lang="fr-FR" sz="1600" b="1" dirty="0" smtClean="0">
                          <a:solidFill>
                            <a:srgbClr val="002060"/>
                          </a:solidFill>
                          <a:effectLst/>
                        </a:rPr>
                        <a:t>Casa de </a:t>
                      </a:r>
                      <a:r>
                        <a:rPr lang="fr-FR" sz="1600" b="1" dirty="0" err="1" smtClean="0">
                          <a:solidFill>
                            <a:srgbClr val="002060"/>
                          </a:solidFill>
                          <a:effectLst/>
                        </a:rPr>
                        <a:t>Educacao</a:t>
                      </a:r>
                      <a:r>
                        <a:rPr lang="fr-FR" sz="1600" b="1" dirty="0" smtClean="0">
                          <a:solidFill>
                            <a:srgbClr val="002060"/>
                          </a:solidFill>
                          <a:effectLst/>
                        </a:rPr>
                        <a:t>- </a:t>
                      </a:r>
                      <a:r>
                        <a:rPr lang="fr-FR" sz="1600" b="1" dirty="0" err="1" smtClean="0">
                          <a:solidFill>
                            <a:srgbClr val="002060"/>
                          </a:solidFill>
                          <a:effectLst/>
                        </a:rPr>
                        <a:t>Lisabona</a:t>
                      </a:r>
                      <a:endParaRPr lang="en-GB" sz="1600" b="1" dirty="0" smtClean="0">
                        <a:solidFill>
                          <a:srgbClr val="002060"/>
                        </a:solidFill>
                        <a:effectLst/>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5602605" algn="l"/>
                        </a:tabLst>
                        <a:defRPr/>
                      </a:pPr>
                      <a:r>
                        <a:rPr lang="fr-FR" sz="1600" b="1" dirty="0" err="1" smtClean="0">
                          <a:solidFill>
                            <a:srgbClr val="002060"/>
                          </a:solidFill>
                          <a:effectLst/>
                        </a:rPr>
                        <a:t>Portugalia</a:t>
                      </a:r>
                      <a:endParaRPr lang="en-GB" sz="1600" b="1" dirty="0" smtClean="0">
                        <a:solidFill>
                          <a:srgbClr val="002060"/>
                        </a:solidFill>
                        <a:effectLst/>
                        <a:latin typeface="Calibri"/>
                        <a:ea typeface="Calibri"/>
                        <a:cs typeface="Times New Roman"/>
                      </a:endParaRPr>
                    </a:p>
                  </a:txBody>
                  <a:tcPr marL="68580" marR="68580" marT="0" marB="0"/>
                </a:tc>
              </a:tr>
              <a:tr h="280403">
                <a:tc>
                  <a:txBody>
                    <a:bodyPr/>
                    <a:lstStyle/>
                    <a:p>
                      <a:pPr marL="0" marR="0" algn="ctr">
                        <a:lnSpc>
                          <a:spcPct val="115000"/>
                        </a:lnSpc>
                        <a:spcBef>
                          <a:spcPts val="0"/>
                        </a:spcBef>
                        <a:spcAft>
                          <a:spcPts val="0"/>
                        </a:spcAft>
                      </a:pPr>
                      <a:r>
                        <a:rPr lang="fr-FR" sz="1400">
                          <a:solidFill>
                            <a:srgbClr val="002060"/>
                          </a:solidFill>
                          <a:effectLst/>
                        </a:rPr>
                        <a:t>2</a:t>
                      </a:r>
                      <a:endParaRPr lang="en-GB" sz="1400">
                        <a:solidFill>
                          <a:srgbClr val="00206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fr-FR" sz="1600" b="1" dirty="0">
                          <a:solidFill>
                            <a:srgbClr val="002060"/>
                          </a:solidFill>
                          <a:effectLst/>
                        </a:rPr>
                        <a:t>Flux 2</a:t>
                      </a:r>
                      <a:endParaRPr lang="en-GB" sz="1600" b="1" dirty="0">
                        <a:solidFill>
                          <a:srgbClr val="00206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fr-FR" sz="1600" b="1" dirty="0" smtClean="0">
                          <a:solidFill>
                            <a:srgbClr val="002060"/>
                          </a:solidFill>
                          <a:effectLst/>
                        </a:rPr>
                        <a:t>7-13.05.2015</a:t>
                      </a:r>
                      <a:endParaRPr lang="en-GB" sz="1600" b="1" dirty="0">
                        <a:solidFill>
                          <a:srgbClr val="002060"/>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5602605" algn="l"/>
                        </a:tabLst>
                        <a:defRPr/>
                      </a:pPr>
                      <a:r>
                        <a:rPr lang="fr-FR" sz="1600" b="1" dirty="0" err="1" smtClean="0">
                          <a:solidFill>
                            <a:srgbClr val="002060"/>
                          </a:solidFill>
                          <a:effectLst/>
                        </a:rPr>
                        <a:t>Wisamar</a:t>
                      </a:r>
                      <a:r>
                        <a:rPr lang="fr-FR" sz="1600" b="1" dirty="0" smtClean="0">
                          <a:solidFill>
                            <a:srgbClr val="002060"/>
                          </a:solidFill>
                          <a:effectLst/>
                        </a:rPr>
                        <a:t>-Leipzig</a:t>
                      </a:r>
                      <a:endParaRPr lang="en-GB" sz="1600" b="1" dirty="0" smtClean="0">
                        <a:solidFill>
                          <a:srgbClr val="002060"/>
                        </a:solidFill>
                        <a:effectLst/>
                        <a:latin typeface="Calibri"/>
                        <a:ea typeface="Calibri"/>
                        <a:cs typeface="Times New Roman"/>
                      </a:endParaRPr>
                    </a:p>
                    <a:p>
                      <a:pPr marL="0" marR="0" algn="ctr">
                        <a:lnSpc>
                          <a:spcPct val="115000"/>
                        </a:lnSpc>
                        <a:spcBef>
                          <a:spcPts val="0"/>
                        </a:spcBef>
                        <a:spcAft>
                          <a:spcPts val="0"/>
                        </a:spcAft>
                        <a:tabLst>
                          <a:tab pos="5602605" algn="l"/>
                        </a:tabLst>
                      </a:pPr>
                      <a:endParaRPr lang="en-GB" sz="1600" b="1" dirty="0">
                        <a:solidFill>
                          <a:srgbClr val="002060"/>
                        </a:solidFill>
                        <a:effectLst/>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5602605" algn="l"/>
                        </a:tabLst>
                        <a:defRPr/>
                      </a:pPr>
                      <a:r>
                        <a:rPr lang="fr-FR" sz="1600" b="1" dirty="0" smtClean="0">
                          <a:solidFill>
                            <a:srgbClr val="002060"/>
                          </a:solidFill>
                          <a:effectLst/>
                        </a:rPr>
                        <a:t>Germania</a:t>
                      </a:r>
                      <a:endParaRPr lang="en-GB" sz="1600" b="1" dirty="0" smtClean="0">
                        <a:solidFill>
                          <a:srgbClr val="002060"/>
                        </a:solidFill>
                        <a:effectLst/>
                        <a:latin typeface="Calibri"/>
                        <a:ea typeface="Calibri"/>
                        <a:cs typeface="Times New Roman"/>
                      </a:endParaRPr>
                    </a:p>
                    <a:p>
                      <a:pPr marL="0" marR="0" algn="ctr">
                        <a:lnSpc>
                          <a:spcPct val="115000"/>
                        </a:lnSpc>
                        <a:spcBef>
                          <a:spcPts val="0"/>
                        </a:spcBef>
                        <a:spcAft>
                          <a:spcPts val="0"/>
                        </a:spcAft>
                        <a:tabLst>
                          <a:tab pos="5602605" algn="l"/>
                        </a:tabLst>
                      </a:pPr>
                      <a:endParaRPr lang="en-GB" sz="1600" b="1" dirty="0">
                        <a:solidFill>
                          <a:srgbClr val="002060"/>
                        </a:solidFill>
                        <a:effectLst/>
                        <a:latin typeface="Calibri"/>
                        <a:ea typeface="Calibri"/>
                        <a:cs typeface="Times New Roman"/>
                      </a:endParaRPr>
                    </a:p>
                  </a:txBody>
                  <a:tcPr marL="68580" marR="68580" marT="0" marB="0"/>
                </a:tc>
              </a:tr>
            </a:tbl>
          </a:graphicData>
        </a:graphic>
      </p:graphicFrame>
      <p:sp>
        <p:nvSpPr>
          <p:cNvPr id="5150" name="Rectangle 1"/>
          <p:cNvSpPr>
            <a:spLocks noChangeArrowheads="1"/>
          </p:cNvSpPr>
          <p:nvPr/>
        </p:nvSpPr>
        <p:spPr bwMode="auto">
          <a:xfrm>
            <a:off x="568325" y="1335088"/>
            <a:ext cx="2946400"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l" eaLnBrk="0" hangingPunct="0">
              <a:tabLst>
                <a:tab pos="5602288" algn="l"/>
              </a:tabLst>
            </a:pPr>
            <a:r>
              <a:rPr lang="ro-RO" sz="2400" b="1">
                <a:solidFill>
                  <a:srgbClr val="002060"/>
                </a:solidFill>
                <a:cs typeface="Times New Roman" pitchFamily="18" charset="0"/>
              </a:rPr>
              <a:t>Unde</a:t>
            </a:r>
            <a:r>
              <a:rPr lang="ro-RO" sz="2400" b="1">
                <a:solidFill>
                  <a:srgbClr val="1F497D"/>
                </a:solidFill>
                <a:cs typeface="Times New Roman" pitchFamily="18" charset="0"/>
              </a:rPr>
              <a:t>?</a:t>
            </a:r>
            <a:r>
              <a:rPr lang="ro-RO" sz="2400">
                <a:solidFill>
                  <a:srgbClr val="1F497D"/>
                </a:solidFill>
                <a:cs typeface="Times New Roman" pitchFamily="18" charset="0"/>
              </a:rPr>
              <a:t> </a:t>
            </a:r>
            <a:endParaRPr lang="en-GB" sz="2400"/>
          </a:p>
          <a:p>
            <a:pPr algn="l" eaLnBrk="0" hangingPunct="0">
              <a:tabLst>
                <a:tab pos="5602288" algn="l"/>
              </a:tabLst>
            </a:pPr>
            <a:endParaRPr lang="en-GB"/>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3568" y="3681223"/>
            <a:ext cx="3646370" cy="2268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3789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88030" y="3657550"/>
            <a:ext cx="3456378" cy="2291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6147"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6148"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49" name="Dreptunghi 1"/>
          <p:cNvSpPr>
            <a:spLocks noChangeArrowheads="1"/>
          </p:cNvSpPr>
          <p:nvPr/>
        </p:nvSpPr>
        <p:spPr bwMode="auto">
          <a:xfrm>
            <a:off x="542925" y="1563688"/>
            <a:ext cx="7993063"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ro-RO" b="1" dirty="0" err="1"/>
              <a:t>Institutia</a:t>
            </a:r>
            <a:r>
              <a:rPr lang="ro-RO" b="1" dirty="0"/>
              <a:t> din Portugalia a devenit un partener </a:t>
            </a:r>
            <a:r>
              <a:rPr lang="ro-RO" b="1" dirty="0" err="1"/>
              <a:t>traditional</a:t>
            </a:r>
            <a:r>
              <a:rPr lang="ro-RO" b="1" dirty="0"/>
              <a:t> al ISJI</a:t>
            </a:r>
            <a:r>
              <a:rPr lang="ro-RO" dirty="0"/>
              <a:t>:</a:t>
            </a:r>
            <a:endParaRPr lang="en-GB" dirty="0"/>
          </a:p>
          <a:p>
            <a:pPr algn="just"/>
            <a:r>
              <a:rPr lang="ro-RO" dirty="0"/>
              <a:t>a) </a:t>
            </a:r>
            <a:r>
              <a:rPr lang="en-US" dirty="0" smtClean="0"/>
              <a:t>Mai 2013: </a:t>
            </a:r>
            <a:r>
              <a:rPr lang="ro-RO" dirty="0" smtClean="0"/>
              <a:t>partener </a:t>
            </a:r>
            <a:r>
              <a:rPr lang="ro-RO" dirty="0"/>
              <a:t>de primire in cadrul proiectului </a:t>
            </a:r>
            <a:r>
              <a:rPr lang="ro-RO" dirty="0" err="1"/>
              <a:t>LLP-LdV</a:t>
            </a:r>
            <a:r>
              <a:rPr lang="ro-RO" dirty="0"/>
              <a:t>/2012/VETPRO/076 "Îmbunătăţirea competenţelor de management şi leadership pentru factorii responsabili de implementarea descentralizării în educaţie", perioada in care pentru cei 15 </a:t>
            </a:r>
            <a:r>
              <a:rPr lang="ro-RO" dirty="0" err="1"/>
              <a:t>participanti</a:t>
            </a:r>
            <a:r>
              <a:rPr lang="ro-RO" dirty="0"/>
              <a:t> (7 inspectori si 8 directori) a facilitat mese rotunde cu </a:t>
            </a:r>
            <a:r>
              <a:rPr lang="ro-RO" dirty="0" err="1"/>
              <a:t>experti</a:t>
            </a:r>
            <a:r>
              <a:rPr lang="ro-RO" dirty="0"/>
              <a:t> din Ministerul </a:t>
            </a:r>
            <a:r>
              <a:rPr lang="ro-RO" dirty="0" err="1"/>
              <a:t>educatiei</a:t>
            </a:r>
            <a:r>
              <a:rPr lang="ro-RO" dirty="0"/>
              <a:t> </a:t>
            </a:r>
            <a:r>
              <a:rPr lang="ro-RO" dirty="0" err="1"/>
              <a:t>nationale</a:t>
            </a:r>
            <a:r>
              <a:rPr lang="ro-RO" dirty="0"/>
              <a:t> din Portugalia, cu directori de scoli publice si private, contribuind major la </a:t>
            </a:r>
            <a:r>
              <a:rPr lang="ro-RO" dirty="0" err="1"/>
              <a:t>indeplinirea</a:t>
            </a:r>
            <a:r>
              <a:rPr lang="ro-RO" dirty="0"/>
              <a:t> tuturor obiectivelor propuse.</a:t>
            </a:r>
            <a:endParaRPr lang="en-GB" dirty="0"/>
          </a:p>
          <a:p>
            <a:pPr algn="just"/>
            <a:r>
              <a:rPr lang="ro-RO" dirty="0"/>
              <a:t>b) </a:t>
            </a:r>
            <a:r>
              <a:rPr lang="en-US" dirty="0" smtClean="0"/>
              <a:t>Mai 2014:</a:t>
            </a:r>
            <a:r>
              <a:rPr lang="ro-RO" dirty="0" smtClean="0"/>
              <a:t> </a:t>
            </a:r>
            <a:r>
              <a:rPr lang="ro-RO" dirty="0"/>
              <a:t>partener de primire in cadrul proiectului </a:t>
            </a:r>
            <a:r>
              <a:rPr lang="ro-RO" dirty="0" err="1"/>
              <a:t>LLP-LdV</a:t>
            </a:r>
            <a:r>
              <a:rPr lang="ro-RO" dirty="0"/>
              <a:t>/VETPRO/2013/R0/353 "Metodologii si strategii inovative de mentorat si </a:t>
            </a:r>
            <a:r>
              <a:rPr lang="ro-RO" dirty="0" err="1"/>
              <a:t>coaching</a:t>
            </a:r>
            <a:r>
              <a:rPr lang="ro-RO" dirty="0"/>
              <a:t> pentru prevenirea </a:t>
            </a:r>
            <a:r>
              <a:rPr lang="ro-RO" dirty="0" err="1"/>
              <a:t>renuntarii</a:t>
            </a:r>
            <a:r>
              <a:rPr lang="ro-RO" dirty="0"/>
              <a:t> la cariera didactica a profesorilor debutanți" proiect in care vor participa 10 persoane (5 inspectori si 5 profesori din </a:t>
            </a:r>
            <a:r>
              <a:rPr lang="ro-RO" dirty="0" err="1"/>
              <a:t>judet</a:t>
            </a:r>
            <a:r>
              <a:rPr lang="ro-RO" dirty="0"/>
              <a:t>).</a:t>
            </a:r>
            <a:endParaRPr lang="en-GB" dirty="0"/>
          </a:p>
          <a:p>
            <a:pPr algn="just"/>
            <a:endParaRPr lang="en-US" dirty="0" smtClean="0"/>
          </a:p>
          <a:p>
            <a:pPr algn="just"/>
            <a:r>
              <a:rPr lang="ro-RO" dirty="0" err="1" smtClean="0"/>
              <a:t>Experienta</a:t>
            </a:r>
            <a:r>
              <a:rPr lang="ro-RO" dirty="0" smtClean="0"/>
              <a:t> </a:t>
            </a:r>
            <a:r>
              <a:rPr lang="ro-RO" dirty="0"/>
              <a:t>acumulata in timp, competentele manageriale si de comunicare, lista de </a:t>
            </a:r>
            <a:r>
              <a:rPr lang="ro-RO" dirty="0" err="1"/>
              <a:t>institutii</a:t>
            </a:r>
            <a:r>
              <a:rPr lang="ro-RO" dirty="0"/>
              <a:t> </a:t>
            </a:r>
            <a:r>
              <a:rPr lang="ro-RO" dirty="0" smtClean="0"/>
              <a:t>propuse</a:t>
            </a:r>
            <a:r>
              <a:rPr lang="en-US" dirty="0" smtClean="0"/>
              <a:t>-</a:t>
            </a:r>
            <a:r>
              <a:rPr lang="ro-RO" dirty="0" smtClean="0"/>
              <a:t> </a:t>
            </a:r>
            <a:r>
              <a:rPr lang="ro-RO" dirty="0" err="1" smtClean="0"/>
              <a:t>reprezinta</a:t>
            </a:r>
            <a:r>
              <a:rPr lang="ro-RO" dirty="0" smtClean="0"/>
              <a:t> </a:t>
            </a:r>
            <a:r>
              <a:rPr lang="ro-RO" dirty="0" err="1"/>
              <a:t>garantii</a:t>
            </a:r>
            <a:r>
              <a:rPr lang="ro-RO" dirty="0"/>
              <a:t> pentru accesul la exemple de buna practica in abordarea  </a:t>
            </a:r>
            <a:r>
              <a:rPr lang="ro-RO" dirty="0" err="1"/>
              <a:t>transdisciplinara</a:t>
            </a:r>
            <a:r>
              <a:rPr lang="ro-RO" dirty="0"/>
              <a:t> a </a:t>
            </a:r>
            <a:r>
              <a:rPr lang="ro-RO" dirty="0" err="1" smtClean="0"/>
              <a:t>procesulu</a:t>
            </a:r>
            <a:r>
              <a:rPr lang="en-US" dirty="0" err="1" smtClean="0"/>
              <a:t>i</a:t>
            </a:r>
            <a:r>
              <a:rPr lang="ro-RO" dirty="0" smtClean="0"/>
              <a:t> </a:t>
            </a:r>
            <a:r>
              <a:rPr lang="ro-RO" dirty="0"/>
              <a:t>educativ in toate fazele sale: proiectare, predare, </a:t>
            </a:r>
            <a:r>
              <a:rPr lang="ro-RO" dirty="0" err="1"/>
              <a:t>invatare</a:t>
            </a:r>
            <a:r>
              <a:rPr lang="ro-RO" dirty="0"/>
              <a:t>, evaluare. </a:t>
            </a:r>
            <a:endParaRPr lang="en-GB"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7171"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717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73" name="Dreptunghi 2"/>
          <p:cNvSpPr>
            <a:spLocks noChangeArrowheads="1"/>
          </p:cNvSpPr>
          <p:nvPr/>
        </p:nvSpPr>
        <p:spPr bwMode="auto">
          <a:xfrm>
            <a:off x="323850" y="1770063"/>
            <a:ext cx="8208963" cy="369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o-RO" b="1"/>
              <a:t>Institutia din Germania </a:t>
            </a:r>
            <a:r>
              <a:rPr lang="ro-RO"/>
              <a:t>ne este partner din anul 2012 in cadrul proiectului Leonardo de Vinci (TOI)- "European Knowledge Center for Mobility-EUKCEM". </a:t>
            </a:r>
            <a:endParaRPr lang="en-US"/>
          </a:p>
          <a:p>
            <a:pPr algn="just"/>
            <a:endParaRPr lang="en-US"/>
          </a:p>
          <a:p>
            <a:pPr algn="just"/>
            <a:r>
              <a:rPr lang="ro-RO"/>
              <a:t>Prin rolul si pozitia pe care le are la nivel local in Leipzig, prin reteaua de institutii cu care colaboreaza va oferi grupului de inspectori posibilitatea de a cunoaste alte sisteme si practici din invatamantul vocational si tehnic, aspecte ale invatamantului dual, va asigura accesul in scoli VET din Leipzig, in institutii de formare si reconversie profesionala, agentii guvernamentale, asociatii de tineri din mediul de afaceri, contribuind la dezvoltarea dimensiunii internationale si a inovarii pedagogice in ISJ Iasi. Rolul pe care il are in proiectul in care ne este partener - acreditarea si certificarea plasamentelor, implementarea ECVET, dublate de preocuparea continua pentru asigurarea calitatii in programele de formare profesionala -sunt garantii pentru o formare moderna, eficienta si durabila a participantilor.</a:t>
            </a:r>
            <a:endParaRPr lang="en-GB"/>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9219"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922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21" name="Dreptunghi 2"/>
          <p:cNvSpPr>
            <a:spLocks noChangeArrowheads="1"/>
          </p:cNvSpPr>
          <p:nvPr/>
        </p:nvSpPr>
        <p:spPr bwMode="auto">
          <a:xfrm>
            <a:off x="717550" y="1778000"/>
            <a:ext cx="765175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b="1">
                <a:solidFill>
                  <a:srgbClr val="002060"/>
                </a:solidFill>
              </a:rPr>
              <a:t>Pregatire premobilitate:</a:t>
            </a:r>
          </a:p>
          <a:p>
            <a:pPr algn="l"/>
            <a:endParaRPr lang="en-US" b="1">
              <a:solidFill>
                <a:srgbClr val="002060"/>
              </a:solidFill>
            </a:endParaRPr>
          </a:p>
          <a:p>
            <a:pPr lvl="1" algn="l"/>
            <a:r>
              <a:rPr lang="ro-RO" b="1">
                <a:solidFill>
                  <a:srgbClr val="002060"/>
                </a:solidFill>
              </a:rPr>
              <a:t>Modulul I. Pregătire generală (5h)</a:t>
            </a:r>
            <a:endParaRPr lang="en-US" b="1">
              <a:solidFill>
                <a:srgbClr val="002060"/>
              </a:solidFill>
            </a:endParaRPr>
          </a:p>
          <a:p>
            <a:pPr lvl="1" algn="l"/>
            <a:r>
              <a:rPr lang="ro-RO" b="1">
                <a:solidFill>
                  <a:srgbClr val="002060"/>
                </a:solidFill>
              </a:rPr>
              <a:t>Modulul II. Pregătire lingvistică (30h): online, individual</a:t>
            </a:r>
            <a:endParaRPr lang="en-GB">
              <a:solidFill>
                <a:srgbClr val="002060"/>
              </a:solidFill>
            </a:endParaRPr>
          </a:p>
          <a:p>
            <a:pPr lvl="1" algn="l"/>
            <a:r>
              <a:rPr lang="ro-RO" b="1">
                <a:solidFill>
                  <a:srgbClr val="002060"/>
                </a:solidFill>
              </a:rPr>
              <a:t>Modulul III (5h)</a:t>
            </a:r>
            <a:r>
              <a:rPr lang="ro-RO">
                <a:solidFill>
                  <a:srgbClr val="002060"/>
                </a:solidFill>
              </a:rPr>
              <a:t> </a:t>
            </a:r>
            <a:r>
              <a:rPr lang="ro-RO" b="1">
                <a:solidFill>
                  <a:srgbClr val="002060"/>
                </a:solidFill>
              </a:rPr>
              <a:t>Pregătire culturală  </a:t>
            </a:r>
            <a:endParaRPr lang="en-GB" b="1">
              <a:solidFill>
                <a:srgbClr val="002060"/>
              </a:solidFill>
            </a:endParaRPr>
          </a:p>
        </p:txBody>
      </p:sp>
      <p:pic>
        <p:nvPicPr>
          <p:cNvPr id="67586" name="Picture 2" descr="https://encrypted-tbn2.gstatic.com/images?q=tbn:ANd9GcTopBM8xU0EI1e5HfZvMDNXVbqoBOdWOxYWjrqRgdODw25zpSc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5816" y="3144523"/>
            <a:ext cx="3672408" cy="277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10243"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1024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5" name="Dreptunghi 2"/>
          <p:cNvSpPr>
            <a:spLocks noChangeArrowheads="1"/>
          </p:cNvSpPr>
          <p:nvPr/>
        </p:nvSpPr>
        <p:spPr bwMode="auto">
          <a:xfrm>
            <a:off x="717550" y="1778000"/>
            <a:ext cx="765175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b="1" dirty="0" err="1">
                <a:solidFill>
                  <a:srgbClr val="002060"/>
                </a:solidFill>
              </a:rPr>
              <a:t>Monitorizare</a:t>
            </a:r>
            <a:r>
              <a:rPr lang="en-US" b="1" dirty="0">
                <a:solidFill>
                  <a:srgbClr val="002060"/>
                </a:solidFill>
              </a:rPr>
              <a:t> </a:t>
            </a:r>
            <a:r>
              <a:rPr lang="en-US" b="1" dirty="0" err="1">
                <a:solidFill>
                  <a:srgbClr val="002060"/>
                </a:solidFill>
              </a:rPr>
              <a:t>si</a:t>
            </a:r>
            <a:r>
              <a:rPr lang="en-US" b="1" dirty="0">
                <a:solidFill>
                  <a:srgbClr val="002060"/>
                </a:solidFill>
              </a:rPr>
              <a:t> </a:t>
            </a:r>
            <a:r>
              <a:rPr lang="en-US" b="1" dirty="0" err="1">
                <a:solidFill>
                  <a:srgbClr val="002060"/>
                </a:solidFill>
              </a:rPr>
              <a:t>evaluare</a:t>
            </a:r>
            <a:r>
              <a:rPr lang="en-US" b="1" dirty="0">
                <a:solidFill>
                  <a:srgbClr val="002060"/>
                </a:solidFill>
              </a:rPr>
              <a:t> continua!</a:t>
            </a:r>
          </a:p>
          <a:p>
            <a:pPr algn="l"/>
            <a:endParaRPr lang="en-US" b="1" dirty="0">
              <a:solidFill>
                <a:srgbClr val="002060"/>
              </a:solidFill>
            </a:endParaRPr>
          </a:p>
          <a:p>
            <a:pPr algn="l"/>
            <a:r>
              <a:rPr lang="en-US" b="1" dirty="0" err="1">
                <a:solidFill>
                  <a:srgbClr val="002060"/>
                </a:solidFill>
              </a:rPr>
              <a:t>Chestionar</a:t>
            </a:r>
            <a:r>
              <a:rPr lang="en-US" b="1" dirty="0">
                <a:solidFill>
                  <a:srgbClr val="002060"/>
                </a:solidFill>
              </a:rPr>
              <a:t>, </a:t>
            </a:r>
            <a:r>
              <a:rPr lang="en-US" b="1" dirty="0" err="1">
                <a:solidFill>
                  <a:srgbClr val="002060"/>
                </a:solidFill>
              </a:rPr>
              <a:t>ghid</a:t>
            </a:r>
            <a:r>
              <a:rPr lang="en-US" b="1" dirty="0">
                <a:solidFill>
                  <a:srgbClr val="002060"/>
                </a:solidFill>
              </a:rPr>
              <a:t> </a:t>
            </a:r>
            <a:r>
              <a:rPr lang="en-US" b="1" dirty="0" err="1">
                <a:solidFill>
                  <a:srgbClr val="002060"/>
                </a:solidFill>
              </a:rPr>
              <a:t>interviu</a:t>
            </a:r>
            <a:r>
              <a:rPr lang="en-US" b="1" dirty="0">
                <a:solidFill>
                  <a:srgbClr val="002060"/>
                </a:solidFill>
              </a:rPr>
              <a:t>, </a:t>
            </a:r>
            <a:r>
              <a:rPr lang="en-US" b="1" dirty="0" err="1">
                <a:solidFill>
                  <a:srgbClr val="002060"/>
                </a:solidFill>
              </a:rPr>
              <a:t>fise</a:t>
            </a:r>
            <a:r>
              <a:rPr lang="en-US" b="1" dirty="0">
                <a:solidFill>
                  <a:srgbClr val="002060"/>
                </a:solidFill>
              </a:rPr>
              <a:t> de </a:t>
            </a:r>
            <a:r>
              <a:rPr lang="en-US" b="1" dirty="0" err="1">
                <a:solidFill>
                  <a:srgbClr val="002060"/>
                </a:solidFill>
              </a:rPr>
              <a:t>monitoriz</a:t>
            </a:r>
            <a:endParaRPr lang="en-US" b="1" dirty="0">
              <a:solidFill>
                <a:srgbClr val="002060"/>
              </a:solidFill>
            </a:endParaRPr>
          </a:p>
          <a:p>
            <a:pPr algn="l"/>
            <a:endParaRPr lang="en-US" b="1" dirty="0">
              <a:solidFill>
                <a:srgbClr val="002060"/>
              </a:solidFill>
            </a:endParaRPr>
          </a:p>
          <a:p>
            <a:pPr algn="l"/>
            <a:r>
              <a:rPr lang="en-US" b="1" dirty="0">
                <a:solidFill>
                  <a:srgbClr val="002060"/>
                </a:solidFill>
              </a:rPr>
              <a:t>EVALUARE:</a:t>
            </a:r>
          </a:p>
          <a:p>
            <a:pPr lvl="1" algn="l"/>
            <a:r>
              <a:rPr lang="en-US" b="1" dirty="0">
                <a:solidFill>
                  <a:srgbClr val="002060"/>
                </a:solidFill>
              </a:rPr>
              <a:t>-</a:t>
            </a:r>
            <a:r>
              <a:rPr lang="en-US" b="1" dirty="0" err="1" smtClean="0">
                <a:solidFill>
                  <a:srgbClr val="002060"/>
                </a:solidFill>
              </a:rPr>
              <a:t>initiala</a:t>
            </a:r>
            <a:r>
              <a:rPr lang="en-US" b="1" dirty="0" smtClean="0">
                <a:solidFill>
                  <a:srgbClr val="002060"/>
                </a:solidFill>
              </a:rPr>
              <a:t>-la </a:t>
            </a:r>
            <a:r>
              <a:rPr lang="en-US" b="1" dirty="0" err="1">
                <a:solidFill>
                  <a:srgbClr val="002060"/>
                </a:solidFill>
              </a:rPr>
              <a:t>selectie</a:t>
            </a:r>
            <a:endParaRPr lang="en-US" b="1" dirty="0">
              <a:solidFill>
                <a:srgbClr val="002060"/>
              </a:solidFill>
            </a:endParaRPr>
          </a:p>
          <a:p>
            <a:pPr lvl="1" algn="l"/>
            <a:r>
              <a:rPr lang="en-US" b="1" dirty="0">
                <a:solidFill>
                  <a:srgbClr val="002060"/>
                </a:solidFill>
              </a:rPr>
              <a:t>-</a:t>
            </a:r>
            <a:r>
              <a:rPr lang="en-US" b="1" dirty="0" err="1" smtClean="0">
                <a:solidFill>
                  <a:srgbClr val="002060"/>
                </a:solidFill>
              </a:rPr>
              <a:t>intermediara-pe</a:t>
            </a:r>
            <a:r>
              <a:rPr lang="en-US" b="1" dirty="0" smtClean="0">
                <a:solidFill>
                  <a:srgbClr val="002060"/>
                </a:solidFill>
              </a:rPr>
              <a:t> </a:t>
            </a:r>
            <a:r>
              <a:rPr lang="en-US" b="1" dirty="0" err="1" smtClean="0">
                <a:solidFill>
                  <a:srgbClr val="002060"/>
                </a:solidFill>
              </a:rPr>
              <a:t>parcursul</a:t>
            </a:r>
            <a:r>
              <a:rPr lang="en-US" b="1" dirty="0" smtClean="0">
                <a:solidFill>
                  <a:srgbClr val="002060"/>
                </a:solidFill>
              </a:rPr>
              <a:t> </a:t>
            </a:r>
            <a:r>
              <a:rPr lang="en-US" b="1" dirty="0" err="1" smtClean="0">
                <a:solidFill>
                  <a:srgbClr val="002060"/>
                </a:solidFill>
              </a:rPr>
              <a:t>saptamanii</a:t>
            </a:r>
            <a:endParaRPr lang="en-US" b="1" dirty="0">
              <a:solidFill>
                <a:srgbClr val="002060"/>
              </a:solidFill>
            </a:endParaRPr>
          </a:p>
          <a:p>
            <a:pPr lvl="1" algn="l"/>
            <a:r>
              <a:rPr lang="en-US" b="1" dirty="0">
                <a:solidFill>
                  <a:srgbClr val="002060"/>
                </a:solidFill>
              </a:rPr>
              <a:t>-</a:t>
            </a:r>
            <a:r>
              <a:rPr lang="en-US" b="1" dirty="0" err="1">
                <a:solidFill>
                  <a:srgbClr val="002060"/>
                </a:solidFill>
              </a:rPr>
              <a:t>finala-proba</a:t>
            </a:r>
            <a:r>
              <a:rPr lang="en-US" b="1" dirty="0">
                <a:solidFill>
                  <a:srgbClr val="002060"/>
                </a:solidFill>
              </a:rPr>
              <a:t> </a:t>
            </a:r>
            <a:r>
              <a:rPr lang="en-US" b="1" dirty="0" err="1" smtClean="0">
                <a:solidFill>
                  <a:srgbClr val="002060"/>
                </a:solidFill>
              </a:rPr>
              <a:t>practica</a:t>
            </a:r>
            <a:r>
              <a:rPr lang="ro-RO" b="1" dirty="0">
                <a:solidFill>
                  <a:srgbClr val="002060"/>
                </a:solidFill>
              </a:rPr>
              <a:t> </a:t>
            </a:r>
            <a:endParaRPr lang="en-GB" b="1" dirty="0">
              <a:solidFill>
                <a:srgbClr val="002060"/>
              </a:solidFill>
            </a:endParaRPr>
          </a:p>
        </p:txBody>
      </p:sp>
      <p:pic>
        <p:nvPicPr>
          <p:cNvPr id="7475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20072" y="3573016"/>
            <a:ext cx="2912717" cy="2107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11267"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11268"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269" name="Dreptunghi 2"/>
          <p:cNvSpPr>
            <a:spLocks noChangeArrowheads="1"/>
          </p:cNvSpPr>
          <p:nvPr/>
        </p:nvSpPr>
        <p:spPr bwMode="auto">
          <a:xfrm>
            <a:off x="539750" y="1392238"/>
            <a:ext cx="8064500" cy="507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b="1"/>
              <a:t>Mobilitate:</a:t>
            </a:r>
          </a:p>
          <a:p>
            <a:pPr algn="just"/>
            <a:r>
              <a:rPr lang="ro-RO"/>
              <a:t>Cei 14 de participanti din fluxul 1 ("Curriculum") isi vor imbunatati:</a:t>
            </a:r>
            <a:endParaRPr lang="en-GB"/>
          </a:p>
          <a:p>
            <a:pPr algn="just"/>
            <a:r>
              <a:rPr lang="ro-RO"/>
              <a:t>- capacitatea de a aborda cunostiinte specifice domeniului propriu din perspectiva transdisciplinare</a:t>
            </a:r>
            <a:endParaRPr lang="en-GB"/>
          </a:p>
          <a:p>
            <a:pPr algn="just"/>
            <a:r>
              <a:rPr lang="ro-RO"/>
              <a:t>-cunostintele despre metodologia de scriere a scenariilor didactice, inclusiv formatul pe baza caruia vor fi elaborate scenariile dezvoltate</a:t>
            </a:r>
            <a:endParaRPr lang="en-GB"/>
          </a:p>
          <a:p>
            <a:pPr algn="just"/>
            <a:r>
              <a:rPr lang="ro-RO"/>
              <a:t>- competenţele de proiectare didactica transcurriculara,  </a:t>
            </a:r>
            <a:endParaRPr lang="en-GB"/>
          </a:p>
          <a:p>
            <a:pPr algn="just"/>
            <a:r>
              <a:rPr lang="ro-RO"/>
              <a:t>- abordarea transcurriculara a continuturilor la elevii cu nevoi speciale</a:t>
            </a:r>
            <a:endParaRPr lang="en-GB"/>
          </a:p>
          <a:p>
            <a:pPr algn="just"/>
            <a:r>
              <a:rPr lang="ro-RO"/>
              <a:t>- capacitatea de a organiza ateliere cu tematica transdisciplinara -exemple de buna practica, accesibile si on-line</a:t>
            </a:r>
            <a:endParaRPr lang="en-GB"/>
          </a:p>
          <a:p>
            <a:pPr algn="just"/>
            <a:r>
              <a:rPr lang="ro-RO"/>
              <a:t>-strategiile si tehnicile de predare STEM </a:t>
            </a:r>
            <a:r>
              <a:rPr lang="en-US"/>
              <a:t>si </a:t>
            </a:r>
            <a:r>
              <a:rPr lang="ro-RO"/>
              <a:t>CLIL</a:t>
            </a:r>
            <a:endParaRPr lang="en-GB"/>
          </a:p>
          <a:p>
            <a:pPr algn="just"/>
            <a:r>
              <a:rPr lang="ro-RO"/>
              <a:t>-capacitatea de a elabora un </a:t>
            </a:r>
            <a:r>
              <a:rPr lang="ro-RO" b="1"/>
              <a:t>ghid de bune practici in domeniul predarii transdiciplinare: "Ghid de proiectare transcurriculara " -elaborat cu ISBN la CCD Iasi</a:t>
            </a:r>
            <a:r>
              <a:rPr lang="ro-RO"/>
              <a:t>-ce va furniza formatul pe baza caruia urmeaza sa fie create obiectele de invatare, scenarii pentru domeniile stiinta si umanist, colectie de proiecte didactice transdisciplinare, pornind de la nevoile de dezvoltare ale elevilor pentru nivelul primar, gimnazial,liceal, din invatamantul de masa si cel special</a:t>
            </a:r>
            <a:endParaRPr lang="en-GB"/>
          </a:p>
          <a:p>
            <a:r>
              <a:rPr lang="ro-RO"/>
              <a:t> </a:t>
            </a:r>
            <a:endParaRPr lang="en-GB"/>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808038" y="1381125"/>
            <a:ext cx="1098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r>
              <a:rPr lang="ro-RO">
                <a:latin typeface="Arial" charset="0"/>
              </a:rPr>
              <a:t>	</a:t>
            </a:r>
            <a:endParaRPr lang="en-US" sz="2800">
              <a:latin typeface="Arial" charset="0"/>
            </a:endParaRPr>
          </a:p>
        </p:txBody>
      </p:sp>
      <p:sp>
        <p:nvSpPr>
          <p:cNvPr id="12291" name="Substituent subsol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r>
              <a:rPr lang="ro-RO" b="1" smtClean="0"/>
              <a:t>Proiect</a:t>
            </a:r>
            <a:r>
              <a:rPr lang="en-US" b="1" smtClean="0"/>
              <a:t> </a:t>
            </a:r>
            <a:r>
              <a:rPr lang="ro-RO" b="1" smtClean="0"/>
              <a:t> </a:t>
            </a:r>
            <a:r>
              <a:rPr lang="en-US" b="1" smtClean="0"/>
              <a:t>2014-1-RO01-KA102-001123</a:t>
            </a:r>
            <a:endParaRPr lang="ro-RO" smtClean="0">
              <a:latin typeface="Arial" charset="0"/>
            </a:endParaRPr>
          </a:p>
        </p:txBody>
      </p:sp>
      <p:pic>
        <p:nvPicPr>
          <p:cNvPr id="1229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76250"/>
            <a:ext cx="20447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93" name="Dreptunghi 2"/>
          <p:cNvSpPr>
            <a:spLocks noChangeArrowheads="1"/>
          </p:cNvSpPr>
          <p:nvPr/>
        </p:nvSpPr>
        <p:spPr bwMode="auto">
          <a:xfrm>
            <a:off x="539750" y="1392238"/>
            <a:ext cx="80645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b="1" dirty="0" err="1"/>
              <a:t>Mobilitate</a:t>
            </a:r>
            <a:r>
              <a:rPr lang="en-US" b="1" dirty="0"/>
              <a:t>:</a:t>
            </a:r>
          </a:p>
          <a:p>
            <a:pPr algn="just"/>
            <a:r>
              <a:rPr lang="ro-RO" b="1" dirty="0"/>
              <a:t>Cei 12 de </a:t>
            </a:r>
            <a:r>
              <a:rPr lang="ro-RO" b="1" dirty="0" err="1"/>
              <a:t>participanti</a:t>
            </a:r>
            <a:r>
              <a:rPr lang="ro-RO" b="1" dirty="0"/>
              <a:t> din fluxul 2-(Management) </a:t>
            </a:r>
            <a:r>
              <a:rPr lang="ro-RO" dirty="0" err="1"/>
              <a:t>isi</a:t>
            </a:r>
            <a:r>
              <a:rPr lang="ro-RO" dirty="0"/>
              <a:t> vor </a:t>
            </a:r>
            <a:r>
              <a:rPr lang="ro-RO" dirty="0" err="1"/>
              <a:t>imbunatati</a:t>
            </a:r>
            <a:r>
              <a:rPr lang="ro-RO" dirty="0"/>
              <a:t>:</a:t>
            </a:r>
            <a:endParaRPr lang="en-GB" dirty="0"/>
          </a:p>
          <a:p>
            <a:pPr algn="just"/>
            <a:r>
              <a:rPr lang="ro-RO" dirty="0" err="1"/>
              <a:t>-competentele</a:t>
            </a:r>
            <a:r>
              <a:rPr lang="ro-RO" dirty="0"/>
              <a:t> de </a:t>
            </a:r>
            <a:r>
              <a:rPr lang="ro-RO" dirty="0" err="1"/>
              <a:t>indrumare</a:t>
            </a:r>
            <a:r>
              <a:rPr lang="ro-RO" dirty="0"/>
              <a:t> a comisiilor de calitate din cele 54 scoli VET privind dezvoltarea culturii </a:t>
            </a:r>
            <a:r>
              <a:rPr lang="ro-RO" dirty="0" err="1"/>
              <a:t>organizationale</a:t>
            </a:r>
            <a:endParaRPr lang="en-GB" dirty="0"/>
          </a:p>
          <a:p>
            <a:pPr algn="just"/>
            <a:r>
              <a:rPr lang="ro-RO" dirty="0" err="1"/>
              <a:t>-competentele</a:t>
            </a:r>
            <a:r>
              <a:rPr lang="ro-RO" dirty="0"/>
              <a:t> de consiliere a </a:t>
            </a:r>
            <a:r>
              <a:rPr lang="ro-RO" dirty="0" err="1"/>
              <a:t>scolilor</a:t>
            </a:r>
            <a:r>
              <a:rPr lang="ro-RO" dirty="0"/>
              <a:t> VET privind realizarea unei oferte </a:t>
            </a:r>
            <a:r>
              <a:rPr lang="ro-RO" dirty="0" err="1"/>
              <a:t>scolare</a:t>
            </a:r>
            <a:r>
              <a:rPr lang="ro-RO" dirty="0"/>
              <a:t> atractive</a:t>
            </a:r>
            <a:endParaRPr lang="en-GB" dirty="0"/>
          </a:p>
          <a:p>
            <a:pPr algn="just"/>
            <a:r>
              <a:rPr lang="ro-RO" dirty="0" err="1"/>
              <a:t>-abilitatile</a:t>
            </a:r>
            <a:r>
              <a:rPr lang="ro-RO" dirty="0"/>
              <a:t> de consiliere a elevilor pentru orientarea </a:t>
            </a:r>
            <a:r>
              <a:rPr lang="ro-RO" dirty="0" err="1"/>
              <a:t>scolara</a:t>
            </a:r>
            <a:r>
              <a:rPr lang="ro-RO" dirty="0"/>
              <a:t> </a:t>
            </a:r>
            <a:r>
              <a:rPr lang="ro-RO" dirty="0" err="1"/>
              <a:t>catre</a:t>
            </a:r>
            <a:r>
              <a:rPr lang="ro-RO" dirty="0"/>
              <a:t> sistemul VET</a:t>
            </a:r>
            <a:endParaRPr lang="en-GB" dirty="0"/>
          </a:p>
          <a:p>
            <a:pPr algn="just"/>
            <a:r>
              <a:rPr lang="ro-RO" dirty="0" err="1"/>
              <a:t>-competentele</a:t>
            </a:r>
            <a:r>
              <a:rPr lang="ro-RO" dirty="0"/>
              <a:t> de identificare a unei </a:t>
            </a:r>
            <a:r>
              <a:rPr lang="ro-RO" dirty="0" err="1"/>
              <a:t>retele</a:t>
            </a:r>
            <a:r>
              <a:rPr lang="ro-RO" dirty="0"/>
              <a:t> de parteneri VET in Germania</a:t>
            </a:r>
            <a:endParaRPr lang="en-GB" dirty="0"/>
          </a:p>
          <a:p>
            <a:pPr algn="just"/>
            <a:r>
              <a:rPr lang="ro-RO" dirty="0" err="1"/>
              <a:t>-competentele</a:t>
            </a:r>
            <a:r>
              <a:rPr lang="ro-RO" dirty="0"/>
              <a:t> de  management si implementare a proiectelor pentru formarea VET</a:t>
            </a:r>
            <a:endParaRPr lang="en-GB" dirty="0"/>
          </a:p>
          <a:p>
            <a:pPr algn="just"/>
            <a:r>
              <a:rPr lang="ro-RO" dirty="0" err="1"/>
              <a:t>-competentele</a:t>
            </a:r>
            <a:r>
              <a:rPr lang="ro-RO" dirty="0"/>
              <a:t> de organizare a </a:t>
            </a:r>
            <a:r>
              <a:rPr lang="ro-RO" dirty="0" err="1"/>
              <a:t>mobilitatilor</a:t>
            </a:r>
            <a:r>
              <a:rPr lang="ro-RO" dirty="0"/>
              <a:t> europene pentru formarea VET</a:t>
            </a:r>
            <a:endParaRPr lang="en-GB" dirty="0"/>
          </a:p>
          <a:p>
            <a:pPr algn="just"/>
            <a:r>
              <a:rPr lang="ro-RO" dirty="0" err="1"/>
              <a:t>-capacitatea</a:t>
            </a:r>
            <a:r>
              <a:rPr lang="ro-RO" dirty="0"/>
              <a:t> de a elabora </a:t>
            </a:r>
            <a:r>
              <a:rPr lang="ro-RO" b="1" dirty="0"/>
              <a:t>un ghid de bune practici in domeniul VET: "Dezvoltarea culturii </a:t>
            </a:r>
            <a:r>
              <a:rPr lang="ro-RO" b="1" dirty="0" err="1"/>
              <a:t>organizationale</a:t>
            </a:r>
            <a:r>
              <a:rPr lang="ro-RO" b="1" dirty="0"/>
              <a:t> in VET prin implementare de proiecte europene" </a:t>
            </a:r>
            <a:r>
              <a:rPr lang="ro-RO" b="1" dirty="0" err="1"/>
              <a:t>-elaborat</a:t>
            </a:r>
            <a:r>
              <a:rPr lang="ro-RO" b="1" dirty="0"/>
              <a:t> cu ISBN la CCD </a:t>
            </a:r>
            <a:r>
              <a:rPr lang="ro-RO" b="1" dirty="0" err="1"/>
              <a:t>Iasi</a:t>
            </a:r>
            <a:r>
              <a:rPr lang="ro-RO" b="1" dirty="0"/>
              <a:t> </a:t>
            </a:r>
            <a:r>
              <a:rPr lang="ro-RO" dirty="0"/>
              <a:t>ce va furniza </a:t>
            </a:r>
            <a:r>
              <a:rPr lang="ro-RO" dirty="0" err="1"/>
              <a:t>informatii</a:t>
            </a:r>
            <a:r>
              <a:rPr lang="ro-RO" dirty="0"/>
              <a:t> despre </a:t>
            </a:r>
            <a:r>
              <a:rPr lang="ro-RO" dirty="0" err="1"/>
              <a:t>institutiile</a:t>
            </a:r>
            <a:r>
              <a:rPr lang="ro-RO" dirty="0"/>
              <a:t> vizitate in Leipzig-sugestii pentru viitoare proiecte KA1 si KA2, asigurarea </a:t>
            </a:r>
            <a:r>
              <a:rPr lang="ro-RO" dirty="0" err="1"/>
              <a:t>calitatii</a:t>
            </a:r>
            <a:r>
              <a:rPr lang="ro-RO" dirty="0"/>
              <a:t> </a:t>
            </a:r>
            <a:r>
              <a:rPr lang="ro-RO" dirty="0" err="1"/>
              <a:t>mobilitatilor</a:t>
            </a:r>
            <a:r>
              <a:rPr lang="ro-RO" dirty="0"/>
              <a:t> in scop de formare profesionala, instrumente de validare si </a:t>
            </a:r>
            <a:r>
              <a:rPr lang="ro-RO" dirty="0" err="1"/>
              <a:t>recunoasterea</a:t>
            </a:r>
            <a:r>
              <a:rPr lang="ro-RO" dirty="0"/>
              <a:t> competentelor acumulate </a:t>
            </a:r>
            <a:r>
              <a:rPr lang="ro-RO" dirty="0" err="1"/>
              <a:t>-Europass</a:t>
            </a:r>
            <a:r>
              <a:rPr lang="ro-RO" dirty="0"/>
              <a:t> si ECVET</a:t>
            </a:r>
            <a:r>
              <a:rPr lang="ro-RO" dirty="0" smtClean="0"/>
              <a:t>.</a:t>
            </a:r>
            <a:endParaRPr lang="en-GB" dirty="0"/>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Radial">
  <a:themeElements>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themeOverride>
</file>

<file path=docProps/app.xml><?xml version="1.0" encoding="utf-8"?>
<Properties xmlns="http://schemas.openxmlformats.org/officeDocument/2006/extended-properties" xmlns:vt="http://schemas.openxmlformats.org/officeDocument/2006/docPropsVTypes">
  <Template>Radial</Template>
  <TotalTime>12646</TotalTime>
  <Words>854</Words>
  <Application>Microsoft Office PowerPoint</Application>
  <PresentationFormat>On-screen Show (4:3)</PresentationFormat>
  <Paragraphs>101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Radial</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RACO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elev</dc:creator>
  <cp:lastModifiedBy>gc</cp:lastModifiedBy>
  <cp:revision>432</cp:revision>
  <dcterms:created xsi:type="dcterms:W3CDTF">2009-04-25T08:21:59Z</dcterms:created>
  <dcterms:modified xsi:type="dcterms:W3CDTF">2020-03-15T18:59:22Z</dcterms:modified>
</cp:coreProperties>
</file>